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Inconsolata"/>
      <p:regular r:id="rId20"/>
    </p:embeddedFont>
    <p:embeddedFont>
      <p:font typeface="Inconsolata"/>
      <p:regular r:id="rId21"/>
    </p:embeddedFont>
    <p:embeddedFont>
      <p:font typeface="Fira Sans"/>
      <p:regular r:id="rId22"/>
    </p:embeddedFont>
    <p:embeddedFont>
      <p:font typeface="Fira Sans"/>
      <p:regular r:id="rId23"/>
    </p:embeddedFont>
    <p:embeddedFont>
      <p:font typeface="Fira Sans"/>
      <p:regular r:id="rId24"/>
    </p:embeddedFont>
    <p:embeddedFont>
      <p:font typeface="Fira Sans"/>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90825"/>
            <a:ext cx="6520220" cy="708779"/>
          </a:xfrm>
          <a:prstGeom prst="rect">
            <a:avLst/>
          </a:prstGeom>
          <a:noFill/>
          <a:ln/>
        </p:spPr>
        <p:txBody>
          <a:bodyPr wrap="none" lIns="0" tIns="0" rIns="0" bIns="0" rtlCol="0" anchor="t"/>
          <a:lstStyle/>
          <a:p>
            <a:pPr algn="l" indent="0" marL="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Credit Risk Prediction </a:t>
            </a:r>
            <a:endParaRPr lang="en-US" sz="4450" dirty="0"/>
          </a:p>
        </p:txBody>
      </p:sp>
      <p:sp>
        <p:nvSpPr>
          <p:cNvPr id="4" name="Text 1"/>
          <p:cNvSpPr/>
          <p:nvPr/>
        </p:nvSpPr>
        <p:spPr>
          <a:xfrm>
            <a:off x="793790" y="383976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Understanding, Predicting, and Mitigating Default Risk</a:t>
            </a:r>
            <a:endParaRPr lang="en-US" sz="1750" dirty="0"/>
          </a:p>
        </p:txBody>
      </p:sp>
      <p:sp>
        <p:nvSpPr>
          <p:cNvPr id="5" name="Text 2"/>
          <p:cNvSpPr/>
          <p:nvPr/>
        </p:nvSpPr>
        <p:spPr>
          <a:xfrm>
            <a:off x="793790" y="4457819"/>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Your Name:</a:t>
            </a:r>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Andrei Bitca</a:t>
            </a:r>
            <a:endParaRPr lang="en-US" sz="1750" dirty="0"/>
          </a:p>
        </p:txBody>
      </p:sp>
      <p:sp>
        <p:nvSpPr>
          <p:cNvPr id="6" name="Text 3"/>
          <p:cNvSpPr/>
          <p:nvPr/>
        </p:nvSpPr>
        <p:spPr>
          <a:xfrm>
            <a:off x="793790" y="5075873"/>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DAD1E6"/>
                </a:solidFill>
                <a:latin typeface="Fira Sans" pitchFamily="34" charset="0"/>
                <a:ea typeface="Fira Sans" pitchFamily="34" charset="-122"/>
                <a:cs typeface="Fira Sans" pitchFamily="34" charset="-120"/>
              </a:rPr>
              <a:t>Course / Program:</a:t>
            </a:r>
            <a:pPr algn="l" indent="0" marL="0">
              <a:lnSpc>
                <a:spcPts val="2850"/>
              </a:lnSpc>
              <a:buNone/>
            </a:pPr>
            <a:r>
              <a:rPr lang="en-US" sz="1750" dirty="0">
                <a:solidFill>
                  <a:srgbClr val="DAD1E6"/>
                </a:solidFill>
                <a:latin typeface="Fira Sans" pitchFamily="34" charset="0"/>
                <a:ea typeface="Fira Sans" pitchFamily="34" charset="-122"/>
                <a:cs typeface="Fira Sans" pitchFamily="34" charset="-120"/>
              </a:rPr>
              <a:t> Data Analytics with Artificial Intelligence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587573"/>
            <a:ext cx="6517600"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Predictive Power: Model Performance &amp; Insights</a:t>
            </a:r>
            <a:endParaRPr lang="en-US" sz="2200" dirty="0"/>
          </a:p>
        </p:txBody>
      </p:sp>
      <p:sp>
        <p:nvSpPr>
          <p:cNvPr id="3" name="Text 1"/>
          <p:cNvSpPr/>
          <p:nvPr/>
        </p:nvSpPr>
        <p:spPr>
          <a:xfrm>
            <a:off x="396835" y="1111925"/>
            <a:ext cx="2125385" cy="177165"/>
          </a:xfrm>
          <a:prstGeom prst="rect">
            <a:avLst/>
          </a:prstGeom>
          <a:noFill/>
          <a:ln/>
        </p:spPr>
        <p:txBody>
          <a:bodyPr wrap="none" lIns="0" tIns="0" rIns="0" bIns="0" rtlCol="0" anchor="t"/>
          <a:lstStyle/>
          <a:p>
            <a:pPr algn="l" indent="0" marL="0">
              <a:lnSpc>
                <a:spcPts val="1350"/>
              </a:lnSpc>
              <a:buNone/>
            </a:pPr>
            <a:r>
              <a:rPr lang="en-US" sz="1100" b="1" dirty="0">
                <a:solidFill>
                  <a:srgbClr val="F94CAF"/>
                </a:solidFill>
                <a:latin typeface="Inconsolata Bold" pitchFamily="34" charset="0"/>
                <a:ea typeface="Inconsolata Bold" pitchFamily="34" charset="-122"/>
                <a:cs typeface="Inconsolata Bold" pitchFamily="34" charset="-120"/>
              </a:rPr>
              <a:t>Understanding Our Key Metrics:</a:t>
            </a:r>
            <a:endParaRPr lang="en-US" sz="1100" dirty="0"/>
          </a:p>
        </p:txBody>
      </p:sp>
      <p:sp>
        <p:nvSpPr>
          <p:cNvPr id="4" name="Shape 2"/>
          <p:cNvSpPr/>
          <p:nvPr/>
        </p:nvSpPr>
        <p:spPr>
          <a:xfrm>
            <a:off x="396835" y="1459111"/>
            <a:ext cx="255151" cy="255151"/>
          </a:xfrm>
          <a:prstGeom prst="roundRect">
            <a:avLst>
              <a:gd name="adj" fmla="val 6667"/>
            </a:avLst>
          </a:prstGeom>
          <a:solidFill>
            <a:srgbClr val="433550"/>
          </a:solidFill>
          <a:ln/>
        </p:spPr>
      </p:sp>
      <p:sp>
        <p:nvSpPr>
          <p:cNvPr id="5" name="Text 3"/>
          <p:cNvSpPr/>
          <p:nvPr/>
        </p:nvSpPr>
        <p:spPr>
          <a:xfrm>
            <a:off x="439341" y="1480304"/>
            <a:ext cx="170021" cy="212646"/>
          </a:xfrm>
          <a:prstGeom prst="rect">
            <a:avLst/>
          </a:prstGeom>
          <a:noFill/>
          <a:ln/>
        </p:spPr>
        <p:txBody>
          <a:bodyPr wrap="none" lIns="0" tIns="0" rIns="0" bIns="0" rtlCol="0" anchor="t"/>
          <a:lstStyle/>
          <a:p>
            <a:pPr algn="ctr" indent="0" marL="0">
              <a:lnSpc>
                <a:spcPts val="1300"/>
              </a:lnSpc>
              <a:buNone/>
            </a:pPr>
            <a:r>
              <a:rPr lang="en-US" sz="1300" b="1" dirty="0">
                <a:solidFill>
                  <a:srgbClr val="DAD1E6"/>
                </a:solidFill>
                <a:latin typeface="Inconsolata Bold" pitchFamily="34" charset="0"/>
                <a:ea typeface="Inconsolata Bold" pitchFamily="34" charset="-122"/>
                <a:cs typeface="Inconsolata Bold" pitchFamily="34" charset="-120"/>
              </a:rPr>
              <a:t>1</a:t>
            </a:r>
            <a:endParaRPr lang="en-US" sz="1300" dirty="0"/>
          </a:p>
        </p:txBody>
      </p:sp>
      <p:sp>
        <p:nvSpPr>
          <p:cNvPr id="6" name="Text 4"/>
          <p:cNvSpPr/>
          <p:nvPr/>
        </p:nvSpPr>
        <p:spPr>
          <a:xfrm>
            <a:off x="765334" y="1480304"/>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DAD1E6"/>
                </a:solidFill>
                <a:latin typeface="Inconsolata Bold" pitchFamily="34" charset="0"/>
                <a:ea typeface="Inconsolata Bold" pitchFamily="34" charset="-122"/>
                <a:cs typeface="Inconsolata Bold" pitchFamily="34" charset="-120"/>
              </a:rPr>
              <a:t>Accuracy:</a:t>
            </a:r>
            <a:endParaRPr lang="en-US" sz="1300" dirty="0"/>
          </a:p>
        </p:txBody>
      </p:sp>
      <p:sp>
        <p:nvSpPr>
          <p:cNvPr id="7" name="Text 5"/>
          <p:cNvSpPr/>
          <p:nvPr/>
        </p:nvSpPr>
        <p:spPr>
          <a:xfrm>
            <a:off x="765334" y="1760934"/>
            <a:ext cx="6479024" cy="181451"/>
          </a:xfrm>
          <a:prstGeom prst="rect">
            <a:avLst/>
          </a:prstGeom>
          <a:noFill/>
          <a:ln/>
        </p:spPr>
        <p:txBody>
          <a:bodyPr wrap="none" lIns="0" tIns="0" rIns="0" bIns="0" rtlCol="0" anchor="t"/>
          <a:lstStyle/>
          <a:p>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Overall correctness of the model's predictions (both defaulters and non-defaulters).</a:t>
            </a:r>
            <a:endParaRPr lang="en-US" sz="850" dirty="0"/>
          </a:p>
        </p:txBody>
      </p:sp>
      <p:sp>
        <p:nvSpPr>
          <p:cNvPr id="8" name="Shape 6"/>
          <p:cNvSpPr/>
          <p:nvPr/>
        </p:nvSpPr>
        <p:spPr>
          <a:xfrm>
            <a:off x="7386042" y="1459111"/>
            <a:ext cx="255151" cy="255151"/>
          </a:xfrm>
          <a:prstGeom prst="roundRect">
            <a:avLst>
              <a:gd name="adj" fmla="val 6667"/>
            </a:avLst>
          </a:prstGeom>
          <a:solidFill>
            <a:srgbClr val="433550"/>
          </a:solidFill>
          <a:ln/>
        </p:spPr>
      </p:sp>
      <p:sp>
        <p:nvSpPr>
          <p:cNvPr id="9" name="Text 7"/>
          <p:cNvSpPr/>
          <p:nvPr/>
        </p:nvSpPr>
        <p:spPr>
          <a:xfrm>
            <a:off x="7428548" y="1480304"/>
            <a:ext cx="170021" cy="212646"/>
          </a:xfrm>
          <a:prstGeom prst="rect">
            <a:avLst/>
          </a:prstGeom>
          <a:noFill/>
          <a:ln/>
        </p:spPr>
        <p:txBody>
          <a:bodyPr wrap="none" lIns="0" tIns="0" rIns="0" bIns="0" rtlCol="0" anchor="t"/>
          <a:lstStyle/>
          <a:p>
            <a:pPr algn="ctr" indent="0" marL="0">
              <a:lnSpc>
                <a:spcPts val="1300"/>
              </a:lnSpc>
              <a:buNone/>
            </a:pPr>
            <a:r>
              <a:rPr lang="en-US" sz="1300" b="1" dirty="0">
                <a:solidFill>
                  <a:srgbClr val="DAD1E6"/>
                </a:solidFill>
                <a:latin typeface="Inconsolata Bold" pitchFamily="34" charset="0"/>
                <a:ea typeface="Inconsolata Bold" pitchFamily="34" charset="-122"/>
                <a:cs typeface="Inconsolata Bold" pitchFamily="34" charset="-120"/>
              </a:rPr>
              <a:t>2</a:t>
            </a:r>
            <a:endParaRPr lang="en-US" sz="1300" dirty="0"/>
          </a:p>
        </p:txBody>
      </p:sp>
      <p:sp>
        <p:nvSpPr>
          <p:cNvPr id="10" name="Text 8"/>
          <p:cNvSpPr/>
          <p:nvPr/>
        </p:nvSpPr>
        <p:spPr>
          <a:xfrm>
            <a:off x="7754541" y="1480304"/>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DAD1E6"/>
                </a:solidFill>
                <a:latin typeface="Inconsolata Bold" pitchFamily="34" charset="0"/>
                <a:ea typeface="Inconsolata Bold" pitchFamily="34" charset="-122"/>
                <a:cs typeface="Inconsolata Bold" pitchFamily="34" charset="-120"/>
              </a:rPr>
              <a:t>Precision (Default):</a:t>
            </a:r>
            <a:endParaRPr lang="en-US" sz="1300" dirty="0"/>
          </a:p>
        </p:txBody>
      </p:sp>
      <p:sp>
        <p:nvSpPr>
          <p:cNvPr id="11" name="Text 9"/>
          <p:cNvSpPr/>
          <p:nvPr/>
        </p:nvSpPr>
        <p:spPr>
          <a:xfrm>
            <a:off x="7754541" y="1760934"/>
            <a:ext cx="6479024" cy="181451"/>
          </a:xfrm>
          <a:prstGeom prst="rect">
            <a:avLst/>
          </a:prstGeom>
          <a:noFill/>
          <a:ln/>
        </p:spPr>
        <p:txBody>
          <a:bodyPr wrap="none" lIns="0" tIns="0" rIns="0" bIns="0" rtlCol="0" anchor="t"/>
          <a:lstStyle/>
          <a:p>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Of all clients predicted to default, how many actually did? (Minimizes false positives - predicting default when they don't)</a:t>
            </a:r>
            <a:endParaRPr lang="en-US" sz="850" dirty="0"/>
          </a:p>
        </p:txBody>
      </p:sp>
      <p:sp>
        <p:nvSpPr>
          <p:cNvPr id="12" name="Shape 10"/>
          <p:cNvSpPr/>
          <p:nvPr/>
        </p:nvSpPr>
        <p:spPr>
          <a:xfrm>
            <a:off x="396835" y="2169200"/>
            <a:ext cx="255151" cy="255151"/>
          </a:xfrm>
          <a:prstGeom prst="roundRect">
            <a:avLst>
              <a:gd name="adj" fmla="val 6667"/>
            </a:avLst>
          </a:prstGeom>
          <a:solidFill>
            <a:srgbClr val="433550"/>
          </a:solidFill>
          <a:ln/>
        </p:spPr>
      </p:sp>
      <p:sp>
        <p:nvSpPr>
          <p:cNvPr id="13" name="Text 11"/>
          <p:cNvSpPr/>
          <p:nvPr/>
        </p:nvSpPr>
        <p:spPr>
          <a:xfrm>
            <a:off x="439341" y="2190393"/>
            <a:ext cx="170021" cy="212646"/>
          </a:xfrm>
          <a:prstGeom prst="rect">
            <a:avLst/>
          </a:prstGeom>
          <a:noFill/>
          <a:ln/>
        </p:spPr>
        <p:txBody>
          <a:bodyPr wrap="none" lIns="0" tIns="0" rIns="0" bIns="0" rtlCol="0" anchor="t"/>
          <a:lstStyle/>
          <a:p>
            <a:pPr algn="ctr" indent="0" marL="0">
              <a:lnSpc>
                <a:spcPts val="1300"/>
              </a:lnSpc>
              <a:buNone/>
            </a:pPr>
            <a:r>
              <a:rPr lang="en-US" sz="1300" b="1" dirty="0">
                <a:solidFill>
                  <a:srgbClr val="DAD1E6"/>
                </a:solidFill>
                <a:latin typeface="Inconsolata Bold" pitchFamily="34" charset="0"/>
                <a:ea typeface="Inconsolata Bold" pitchFamily="34" charset="-122"/>
                <a:cs typeface="Inconsolata Bold" pitchFamily="34" charset="-120"/>
              </a:rPr>
              <a:t>3</a:t>
            </a:r>
            <a:endParaRPr lang="en-US" sz="1300" dirty="0"/>
          </a:p>
        </p:txBody>
      </p:sp>
      <p:sp>
        <p:nvSpPr>
          <p:cNvPr id="14" name="Text 12"/>
          <p:cNvSpPr/>
          <p:nvPr/>
        </p:nvSpPr>
        <p:spPr>
          <a:xfrm>
            <a:off x="765334" y="2190393"/>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DAD1E6"/>
                </a:solidFill>
                <a:latin typeface="Inconsolata Bold" pitchFamily="34" charset="0"/>
                <a:ea typeface="Inconsolata Bold" pitchFamily="34" charset="-122"/>
                <a:cs typeface="Inconsolata Bold" pitchFamily="34" charset="-120"/>
              </a:rPr>
              <a:t>Recall (Default):</a:t>
            </a:r>
            <a:endParaRPr lang="en-US" sz="1300" dirty="0"/>
          </a:p>
        </p:txBody>
      </p:sp>
      <p:sp>
        <p:nvSpPr>
          <p:cNvPr id="15" name="Text 13"/>
          <p:cNvSpPr/>
          <p:nvPr/>
        </p:nvSpPr>
        <p:spPr>
          <a:xfrm>
            <a:off x="765334" y="2471023"/>
            <a:ext cx="6479024" cy="362903"/>
          </a:xfrm>
          <a:prstGeom prst="rect">
            <a:avLst/>
          </a:prstGeom>
          <a:noFill/>
          <a:ln/>
        </p:spPr>
        <p:txBody>
          <a:bodyPr wrap="square" lIns="0" tIns="0" rIns="0" bIns="0" rtlCol="0" anchor="t"/>
          <a:lstStyle/>
          <a:p>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Of all clients who </a:t>
            </a:r>
            <a:pPr algn="l" indent="0" marL="0">
              <a:lnSpc>
                <a:spcPts val="1400"/>
              </a:lnSpc>
              <a:buNone/>
            </a:pPr>
            <a:r>
              <a:rPr lang="en-US" sz="850" i="1" dirty="0">
                <a:solidFill>
                  <a:srgbClr val="DAD1E6"/>
                </a:solidFill>
                <a:latin typeface="Fira Sans" pitchFamily="34" charset="0"/>
                <a:ea typeface="Fira Sans" pitchFamily="34" charset="-122"/>
                <a:cs typeface="Fira Sans" pitchFamily="34" charset="-120"/>
              </a:rPr>
              <a:t>actually</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defaulted, how many did the model correctly identify? (Minimizes false negatives - missing actual defaulters). This is often the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most critical metric for credit risk</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as it directly impacts loss prevention.</a:t>
            </a:r>
            <a:endParaRPr lang="en-US" sz="850" dirty="0"/>
          </a:p>
        </p:txBody>
      </p:sp>
      <p:sp>
        <p:nvSpPr>
          <p:cNvPr id="16" name="Shape 14"/>
          <p:cNvSpPr/>
          <p:nvPr/>
        </p:nvSpPr>
        <p:spPr>
          <a:xfrm>
            <a:off x="7386042" y="2169200"/>
            <a:ext cx="255151" cy="255151"/>
          </a:xfrm>
          <a:prstGeom prst="roundRect">
            <a:avLst>
              <a:gd name="adj" fmla="val 6667"/>
            </a:avLst>
          </a:prstGeom>
          <a:solidFill>
            <a:srgbClr val="433550"/>
          </a:solidFill>
          <a:ln/>
        </p:spPr>
      </p:sp>
      <p:sp>
        <p:nvSpPr>
          <p:cNvPr id="17" name="Text 15"/>
          <p:cNvSpPr/>
          <p:nvPr/>
        </p:nvSpPr>
        <p:spPr>
          <a:xfrm>
            <a:off x="7428548" y="2190393"/>
            <a:ext cx="170021" cy="212646"/>
          </a:xfrm>
          <a:prstGeom prst="rect">
            <a:avLst/>
          </a:prstGeom>
          <a:noFill/>
          <a:ln/>
        </p:spPr>
        <p:txBody>
          <a:bodyPr wrap="none" lIns="0" tIns="0" rIns="0" bIns="0" rtlCol="0" anchor="t"/>
          <a:lstStyle/>
          <a:p>
            <a:pPr algn="ctr" indent="0" marL="0">
              <a:lnSpc>
                <a:spcPts val="1300"/>
              </a:lnSpc>
              <a:buNone/>
            </a:pPr>
            <a:r>
              <a:rPr lang="en-US" sz="1300" b="1" dirty="0">
                <a:solidFill>
                  <a:srgbClr val="DAD1E6"/>
                </a:solidFill>
                <a:latin typeface="Inconsolata Bold" pitchFamily="34" charset="0"/>
                <a:ea typeface="Inconsolata Bold" pitchFamily="34" charset="-122"/>
                <a:cs typeface="Inconsolata Bold" pitchFamily="34" charset="-120"/>
              </a:rPr>
              <a:t>4</a:t>
            </a:r>
            <a:endParaRPr lang="en-US" sz="1300" dirty="0"/>
          </a:p>
        </p:txBody>
      </p:sp>
      <p:sp>
        <p:nvSpPr>
          <p:cNvPr id="18" name="Text 16"/>
          <p:cNvSpPr/>
          <p:nvPr/>
        </p:nvSpPr>
        <p:spPr>
          <a:xfrm>
            <a:off x="7754541" y="2190393"/>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DAD1E6"/>
                </a:solidFill>
                <a:latin typeface="Inconsolata Bold" pitchFamily="34" charset="0"/>
                <a:ea typeface="Inconsolata Bold" pitchFamily="34" charset="-122"/>
                <a:cs typeface="Inconsolata Bold" pitchFamily="34" charset="-120"/>
              </a:rPr>
              <a:t>F1-Score (Default):</a:t>
            </a:r>
            <a:endParaRPr lang="en-US" sz="1300" dirty="0"/>
          </a:p>
        </p:txBody>
      </p:sp>
      <p:sp>
        <p:nvSpPr>
          <p:cNvPr id="19" name="Text 17"/>
          <p:cNvSpPr/>
          <p:nvPr/>
        </p:nvSpPr>
        <p:spPr>
          <a:xfrm>
            <a:off x="7754541" y="2471023"/>
            <a:ext cx="6479024" cy="181451"/>
          </a:xfrm>
          <a:prstGeom prst="rect">
            <a:avLst/>
          </a:prstGeom>
          <a:noFill/>
          <a:ln/>
        </p:spPr>
        <p:txBody>
          <a:bodyPr wrap="none" lIns="0" tIns="0" rIns="0" bIns="0" rtlCol="0" anchor="t"/>
          <a:lstStyle/>
          <a:p>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A balance between Precision and Recall.</a:t>
            </a:r>
            <a:endParaRPr lang="en-US" sz="850" dirty="0"/>
          </a:p>
        </p:txBody>
      </p:sp>
      <p:pic>
        <p:nvPicPr>
          <p:cNvPr id="20" name="Image 0" descr="preencoded.png">    </p:cNvPr>
          <p:cNvPicPr>
            <a:picLocks noChangeAspect="1"/>
          </p:cNvPicPr>
          <p:nvPr/>
        </p:nvPicPr>
        <p:blipFill>
          <a:blip r:embed="rId1"/>
          <a:stretch>
            <a:fillRect/>
          </a:stretch>
        </p:blipFill>
        <p:spPr>
          <a:xfrm>
            <a:off x="396835" y="2961442"/>
            <a:ext cx="5355550" cy="3012400"/>
          </a:xfrm>
          <a:prstGeom prst="rect">
            <a:avLst/>
          </a:prstGeom>
        </p:spPr>
      </p:pic>
      <p:sp>
        <p:nvSpPr>
          <p:cNvPr id="21" name="Text 18"/>
          <p:cNvSpPr/>
          <p:nvPr/>
        </p:nvSpPr>
        <p:spPr>
          <a:xfrm>
            <a:off x="396835" y="6345079"/>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F94CAF"/>
                </a:solidFill>
                <a:latin typeface="Inconsolata Bold" pitchFamily="34" charset="0"/>
                <a:ea typeface="Inconsolata Bold" pitchFamily="34" charset="-122"/>
                <a:cs typeface="Inconsolata Bold" pitchFamily="34" charset="-120"/>
              </a:rPr>
              <a:t>Overall Accuracy:</a:t>
            </a:r>
            <a:endParaRPr lang="en-US" sz="1100" dirty="0"/>
          </a:p>
        </p:txBody>
      </p:sp>
      <p:sp>
        <p:nvSpPr>
          <p:cNvPr id="22" name="Text 19"/>
          <p:cNvSpPr/>
          <p:nvPr/>
        </p:nvSpPr>
        <p:spPr>
          <a:xfrm>
            <a:off x="396835" y="6635591"/>
            <a:ext cx="4427220" cy="181451"/>
          </a:xfrm>
          <a:prstGeom prst="rect">
            <a:avLst/>
          </a:prstGeom>
          <a:noFill/>
          <a:ln/>
        </p:spPr>
        <p:txBody>
          <a:bodyPr wrap="none" lIns="0" tIns="0" rIns="0" bIns="0" rtlCol="0" anchor="t"/>
          <a:lstStyle/>
          <a:p>
            <a:pPr algn="l" indent="0" marL="0">
              <a:lnSpc>
                <a:spcPts val="1400"/>
              </a:lnSpc>
              <a:buNone/>
            </a:pPr>
            <a:endParaRPr lang="en-US" sz="850" dirty="0"/>
          </a:p>
        </p:txBody>
      </p:sp>
      <p:sp>
        <p:nvSpPr>
          <p:cNvPr id="23" name="Text 20"/>
          <p:cNvSpPr/>
          <p:nvPr/>
        </p:nvSpPr>
        <p:spPr>
          <a:xfrm>
            <a:off x="396835" y="6919079"/>
            <a:ext cx="4427220" cy="181451"/>
          </a:xfrm>
          <a:prstGeom prst="rect">
            <a:avLst/>
          </a:prstGeom>
          <a:noFill/>
          <a:ln/>
        </p:spPr>
        <p:txBody>
          <a:bodyPr wrap="none" lIns="0" tIns="0" rIns="0" bIns="0" rtlCol="0" anchor="t"/>
          <a:lstStyle/>
          <a:p>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The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Logistic Regression</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model achieved the highest overall accuracy at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80.87%</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a:t>
            </a:r>
            <a:endParaRPr lang="en-US" sz="850" dirty="0"/>
          </a:p>
        </p:txBody>
      </p:sp>
      <p:sp>
        <p:nvSpPr>
          <p:cNvPr id="24" name="Text 21"/>
          <p:cNvSpPr/>
          <p:nvPr/>
        </p:nvSpPr>
        <p:spPr>
          <a:xfrm>
            <a:off x="5108377" y="6214705"/>
            <a:ext cx="2267069" cy="177165"/>
          </a:xfrm>
          <a:prstGeom prst="rect">
            <a:avLst/>
          </a:prstGeom>
          <a:noFill/>
          <a:ln/>
        </p:spPr>
        <p:txBody>
          <a:bodyPr wrap="none" lIns="0" tIns="0" rIns="0" bIns="0" rtlCol="0" anchor="t"/>
          <a:lstStyle/>
          <a:p>
            <a:pPr algn="l" indent="0" marL="0">
              <a:lnSpc>
                <a:spcPts val="1350"/>
              </a:lnSpc>
              <a:buNone/>
            </a:pPr>
            <a:r>
              <a:rPr lang="en-US" sz="1100" b="1" dirty="0">
                <a:solidFill>
                  <a:srgbClr val="F94CAF"/>
                </a:solidFill>
                <a:latin typeface="Inconsolata Bold" pitchFamily="34" charset="0"/>
                <a:ea typeface="Inconsolata Bold" pitchFamily="34" charset="-122"/>
                <a:cs typeface="Inconsolata Bold" pitchFamily="34" charset="-120"/>
              </a:rPr>
              <a:t>Identifying Defaulters (Recall):</a:t>
            </a:r>
            <a:endParaRPr lang="en-US" sz="1100" dirty="0"/>
          </a:p>
        </p:txBody>
      </p:sp>
      <p:sp>
        <p:nvSpPr>
          <p:cNvPr id="25" name="Text 22"/>
          <p:cNvSpPr/>
          <p:nvPr/>
        </p:nvSpPr>
        <p:spPr>
          <a:xfrm>
            <a:off x="5108377" y="6505218"/>
            <a:ext cx="4427220" cy="725805"/>
          </a:xfrm>
          <a:prstGeom prst="rect">
            <a:avLst/>
          </a:prstGeom>
          <a:noFill/>
          <a:ln/>
        </p:spPr>
        <p:txBody>
          <a:bodyPr wrap="square" lIns="0" tIns="0" rIns="0" bIns="0" rtlCol="0" anchor="t"/>
          <a:lstStyle/>
          <a:p>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For credit risk, our primary goal is to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minimize missed defaulters</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The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Decision Tree</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model demonstrated the strongest ability to correctly identify actual defaulting clients, with a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Recall of 40.32%</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This means it was more successful at catching potential losses, even if its overall precision was lower.</a:t>
            </a:r>
            <a:endParaRPr lang="en-US" sz="850" dirty="0"/>
          </a:p>
        </p:txBody>
      </p:sp>
      <p:sp>
        <p:nvSpPr>
          <p:cNvPr id="26" name="Text 23"/>
          <p:cNvSpPr/>
          <p:nvPr/>
        </p:nvSpPr>
        <p:spPr>
          <a:xfrm>
            <a:off x="9819918" y="6305431"/>
            <a:ext cx="2196227" cy="177165"/>
          </a:xfrm>
          <a:prstGeom prst="rect">
            <a:avLst/>
          </a:prstGeom>
          <a:noFill/>
          <a:ln/>
        </p:spPr>
        <p:txBody>
          <a:bodyPr wrap="none" lIns="0" tIns="0" rIns="0" bIns="0" rtlCol="0" anchor="t"/>
          <a:lstStyle/>
          <a:p>
            <a:pPr algn="l" indent="0" marL="0">
              <a:lnSpc>
                <a:spcPts val="1350"/>
              </a:lnSpc>
              <a:buNone/>
            </a:pPr>
            <a:r>
              <a:rPr lang="en-US" sz="1100" b="1" dirty="0">
                <a:solidFill>
                  <a:srgbClr val="F94CAF"/>
                </a:solidFill>
                <a:latin typeface="Inconsolata Bold" pitchFamily="34" charset="0"/>
                <a:ea typeface="Inconsolata Bold" pitchFamily="34" charset="-122"/>
                <a:cs typeface="Inconsolata Bold" pitchFamily="34" charset="-120"/>
              </a:rPr>
              <a:t>Precision vs. Recall Trade-off:</a:t>
            </a:r>
            <a:endParaRPr lang="en-US" sz="1100" dirty="0"/>
          </a:p>
        </p:txBody>
      </p:sp>
      <p:sp>
        <p:nvSpPr>
          <p:cNvPr id="27" name="Text 24"/>
          <p:cNvSpPr/>
          <p:nvPr/>
        </p:nvSpPr>
        <p:spPr>
          <a:xfrm>
            <a:off x="9819918" y="6595943"/>
            <a:ext cx="4427220" cy="544354"/>
          </a:xfrm>
          <a:prstGeom prst="rect">
            <a:avLst/>
          </a:prstGeom>
          <a:noFill/>
          <a:ln/>
        </p:spPr>
        <p:txBody>
          <a:bodyPr wrap="square" lIns="0" tIns="0" rIns="0" bIns="0" rtlCol="0" anchor="t"/>
          <a:lstStyle/>
          <a:p>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While Logistic Regression had higher precision (fewer false alarms), its lower recall suggests it missed more true defaulters. The choice of model depends on the business's tolerance for false positives versus false negatives.</a:t>
            </a:r>
            <a:endParaRPr lang="en-US" sz="850" dirty="0"/>
          </a:p>
        </p:txBody>
      </p:sp>
      <p:sp>
        <p:nvSpPr>
          <p:cNvPr id="28" name="Text 25"/>
          <p:cNvSpPr/>
          <p:nvPr/>
        </p:nvSpPr>
        <p:spPr>
          <a:xfrm>
            <a:off x="396835" y="7460575"/>
            <a:ext cx="13836729" cy="181451"/>
          </a:xfrm>
          <a:prstGeom prst="rect">
            <a:avLst/>
          </a:prstGeom>
          <a:noFill/>
          <a:ln/>
        </p:spPr>
        <p:txBody>
          <a:bodyPr wrap="none" lIns="0" tIns="0" rIns="0" bIns="0" rtlCol="0" anchor="t"/>
          <a:lstStyle/>
          <a:p>
            <a:pPr algn="l" indent="0" marL="0">
              <a:lnSpc>
                <a:spcPts val="1400"/>
              </a:lnSpc>
              <a:buNone/>
            </a:pPr>
            <a:endParaRPr lang="en-US" sz="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53271" y="1074658"/>
            <a:ext cx="7931468" cy="404574"/>
          </a:xfrm>
          <a:prstGeom prst="rect">
            <a:avLst/>
          </a:prstGeom>
          <a:noFill/>
          <a:ln/>
        </p:spPr>
        <p:txBody>
          <a:bodyPr wrap="none" lIns="0" tIns="0" rIns="0" bIns="0" rtlCol="0" anchor="t"/>
          <a:lstStyle/>
          <a:p>
            <a:pPr algn="l" indent="0" marL="0">
              <a:lnSpc>
                <a:spcPts val="3150"/>
              </a:lnSpc>
              <a:buNone/>
            </a:pPr>
            <a:r>
              <a:rPr lang="en-US" sz="2500" b="1" dirty="0">
                <a:solidFill>
                  <a:srgbClr val="F94CAF"/>
                </a:solidFill>
                <a:latin typeface="Inconsolata Bold" pitchFamily="34" charset="0"/>
                <a:ea typeface="Inconsolata Bold" pitchFamily="34" charset="-122"/>
                <a:cs typeface="Inconsolata Bold" pitchFamily="34" charset="-120"/>
              </a:rPr>
              <a:t>Translating Insights into Action: Recommendations</a:t>
            </a:r>
            <a:endParaRPr lang="en-US" sz="2500" dirty="0"/>
          </a:p>
        </p:txBody>
      </p:sp>
      <p:sp>
        <p:nvSpPr>
          <p:cNvPr id="4" name="Shape 1"/>
          <p:cNvSpPr/>
          <p:nvPr/>
        </p:nvSpPr>
        <p:spPr>
          <a:xfrm>
            <a:off x="453271" y="1673423"/>
            <a:ext cx="4053959" cy="2701052"/>
          </a:xfrm>
          <a:prstGeom prst="roundRect">
            <a:avLst>
              <a:gd name="adj" fmla="val 719"/>
            </a:avLst>
          </a:prstGeom>
          <a:solidFill>
            <a:srgbClr val="433550"/>
          </a:solidFill>
          <a:ln/>
        </p:spPr>
      </p:sp>
      <p:sp>
        <p:nvSpPr>
          <p:cNvPr id="5" name="Text 2"/>
          <p:cNvSpPr/>
          <p:nvPr/>
        </p:nvSpPr>
        <p:spPr>
          <a:xfrm>
            <a:off x="582692" y="1802844"/>
            <a:ext cx="3721537" cy="202406"/>
          </a:xfrm>
          <a:prstGeom prst="rect">
            <a:avLst/>
          </a:prstGeom>
          <a:noFill/>
          <a:ln/>
        </p:spPr>
        <p:txBody>
          <a:bodyPr wrap="none" lIns="0" tIns="0" rIns="0" bIns="0" rtlCol="0" anchor="t"/>
          <a:lstStyle/>
          <a:p>
            <a:pPr algn="l" indent="0" marL="0">
              <a:lnSpc>
                <a:spcPts val="1550"/>
              </a:lnSpc>
              <a:buNone/>
            </a:pPr>
            <a:r>
              <a:rPr lang="en-US" sz="1250" b="1" dirty="0">
                <a:solidFill>
                  <a:srgbClr val="DAD1E6"/>
                </a:solidFill>
                <a:latin typeface="Inconsolata Bold" pitchFamily="34" charset="0"/>
                <a:ea typeface="Inconsolata Bold" pitchFamily="34" charset="-122"/>
                <a:cs typeface="Inconsolata Bold" pitchFamily="34" charset="-120"/>
              </a:rPr>
              <a:t>Proactive Intervention for High-Risk Accounts:</a:t>
            </a:r>
            <a:endParaRPr lang="en-US" sz="1250" dirty="0"/>
          </a:p>
        </p:txBody>
      </p:sp>
      <p:sp>
        <p:nvSpPr>
          <p:cNvPr id="6" name="Text 3"/>
          <p:cNvSpPr/>
          <p:nvPr/>
        </p:nvSpPr>
        <p:spPr>
          <a:xfrm>
            <a:off x="582692" y="2082879"/>
            <a:ext cx="3795117" cy="1035844"/>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DAD1E6"/>
                </a:solidFill>
                <a:latin typeface="Fira Sans" pitchFamily="34" charset="0"/>
                <a:ea typeface="Fira Sans" pitchFamily="34" charset="-122"/>
                <a:cs typeface="Fira Sans" pitchFamily="34" charset="-120"/>
              </a:rPr>
              <a:t>Focus on Payment Behaviour:</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Actively monitor for clients showing </a:t>
            </a:r>
            <a:pPr algn="l" indent="0" marL="0">
              <a:lnSpc>
                <a:spcPts val="1600"/>
              </a:lnSpc>
              <a:buNone/>
            </a:pPr>
            <a:r>
              <a:rPr lang="en-US" sz="1000" b="1" dirty="0">
                <a:solidFill>
                  <a:srgbClr val="DAD1E6"/>
                </a:solidFill>
                <a:latin typeface="Fira Sans" pitchFamily="34" charset="0"/>
                <a:ea typeface="Fira Sans" pitchFamily="34" charset="-122"/>
                <a:cs typeface="Fira Sans" pitchFamily="34" charset="-120"/>
              </a:rPr>
              <a:t>consistent payment delays</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(e.g., 2 or more months past due) and those with </a:t>
            </a:r>
            <a:pPr algn="l" indent="0" marL="0">
              <a:lnSpc>
                <a:spcPts val="1600"/>
              </a:lnSpc>
              <a:buNone/>
            </a:pPr>
            <a:r>
              <a:rPr lang="en-US" sz="1000" b="1" dirty="0">
                <a:solidFill>
                  <a:srgbClr val="DAD1E6"/>
                </a:solidFill>
                <a:latin typeface="Fira Sans" pitchFamily="34" charset="0"/>
                <a:ea typeface="Fira Sans" pitchFamily="34" charset="-122"/>
                <a:cs typeface="Fira Sans" pitchFamily="34" charset="-120"/>
              </a:rPr>
              <a:t>high credit utilization</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Our analysis shows default rates significantly escalate in these groups (e.g., up to 75.50% for clients with 5 delays).</a:t>
            </a:r>
            <a:endParaRPr lang="en-US" sz="1000" dirty="0"/>
          </a:p>
        </p:txBody>
      </p:sp>
      <p:sp>
        <p:nvSpPr>
          <p:cNvPr id="7" name="Text 4"/>
          <p:cNvSpPr/>
          <p:nvPr/>
        </p:nvSpPr>
        <p:spPr>
          <a:xfrm>
            <a:off x="582692" y="3163967"/>
            <a:ext cx="3795117" cy="828675"/>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DAD1E6"/>
                </a:solidFill>
                <a:latin typeface="Fira Sans" pitchFamily="34" charset="0"/>
                <a:ea typeface="Fira Sans" pitchFamily="34" charset="-122"/>
                <a:cs typeface="Fira Sans" pitchFamily="34" charset="-120"/>
              </a:rPr>
              <a:t>Early Outreach:</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Implement automated alerts or human outreach programs (e.g., financial counselling, flexible payment plans) for clients showing these early warning signs, </a:t>
            </a:r>
            <a:pPr algn="l" indent="0" marL="0">
              <a:lnSpc>
                <a:spcPts val="1600"/>
              </a:lnSpc>
              <a:buNone/>
            </a:pPr>
            <a:r>
              <a:rPr lang="en-US" sz="1000" i="1" dirty="0">
                <a:solidFill>
                  <a:srgbClr val="DAD1E6"/>
                </a:solidFill>
                <a:latin typeface="Fira Sans" pitchFamily="34" charset="0"/>
                <a:ea typeface="Fira Sans" pitchFamily="34" charset="-122"/>
                <a:cs typeface="Fira Sans" pitchFamily="34" charset="-120"/>
              </a:rPr>
              <a:t>before</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they default.</a:t>
            </a:r>
            <a:endParaRPr lang="en-US" sz="1000" dirty="0"/>
          </a:p>
        </p:txBody>
      </p:sp>
      <p:sp>
        <p:nvSpPr>
          <p:cNvPr id="8" name="Shape 5"/>
          <p:cNvSpPr/>
          <p:nvPr/>
        </p:nvSpPr>
        <p:spPr>
          <a:xfrm>
            <a:off x="4636651" y="1673423"/>
            <a:ext cx="4054078" cy="2701052"/>
          </a:xfrm>
          <a:prstGeom prst="roundRect">
            <a:avLst>
              <a:gd name="adj" fmla="val 719"/>
            </a:avLst>
          </a:prstGeom>
          <a:solidFill>
            <a:srgbClr val="433550"/>
          </a:solidFill>
          <a:ln/>
        </p:spPr>
      </p:sp>
      <p:sp>
        <p:nvSpPr>
          <p:cNvPr id="9" name="Text 6"/>
          <p:cNvSpPr/>
          <p:nvPr/>
        </p:nvSpPr>
        <p:spPr>
          <a:xfrm>
            <a:off x="4766072" y="1802844"/>
            <a:ext cx="3397925" cy="202406"/>
          </a:xfrm>
          <a:prstGeom prst="rect">
            <a:avLst/>
          </a:prstGeom>
          <a:noFill/>
          <a:ln/>
        </p:spPr>
        <p:txBody>
          <a:bodyPr wrap="none" lIns="0" tIns="0" rIns="0" bIns="0" rtlCol="0" anchor="t"/>
          <a:lstStyle/>
          <a:p>
            <a:pPr algn="l" indent="0" marL="0">
              <a:lnSpc>
                <a:spcPts val="1550"/>
              </a:lnSpc>
              <a:buNone/>
            </a:pPr>
            <a:r>
              <a:rPr lang="en-US" sz="1250" b="1" dirty="0">
                <a:solidFill>
                  <a:srgbClr val="DAD1E6"/>
                </a:solidFill>
                <a:latin typeface="Inconsolata Bold" pitchFamily="34" charset="0"/>
                <a:ea typeface="Inconsolata Bold" pitchFamily="34" charset="-122"/>
                <a:cs typeface="Inconsolata Bold" pitchFamily="34" charset="-120"/>
              </a:rPr>
              <a:t>Refined Credit Assessment &amp; Limit Setting:</a:t>
            </a:r>
            <a:endParaRPr lang="en-US" sz="1250" dirty="0"/>
          </a:p>
        </p:txBody>
      </p:sp>
      <p:sp>
        <p:nvSpPr>
          <p:cNvPr id="10" name="Text 7"/>
          <p:cNvSpPr/>
          <p:nvPr/>
        </p:nvSpPr>
        <p:spPr>
          <a:xfrm>
            <a:off x="4766072" y="2082879"/>
            <a:ext cx="3795236" cy="621506"/>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DAD1E6"/>
                </a:solidFill>
                <a:latin typeface="Fira Sans" pitchFamily="34" charset="0"/>
                <a:ea typeface="Fira Sans" pitchFamily="34" charset="-122"/>
                <a:cs typeface="Fira Sans" pitchFamily="34" charset="-120"/>
              </a:rPr>
              <a:t>Integrate Behavioural Data:</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Incorporate historical payment behaviour and utilization patterns more heavily into credit scoring models for new and existing clients.</a:t>
            </a:r>
            <a:endParaRPr lang="en-US" sz="1000" dirty="0"/>
          </a:p>
        </p:txBody>
      </p:sp>
      <p:sp>
        <p:nvSpPr>
          <p:cNvPr id="11" name="Text 8"/>
          <p:cNvSpPr/>
          <p:nvPr/>
        </p:nvSpPr>
        <p:spPr>
          <a:xfrm>
            <a:off x="4766072" y="2749629"/>
            <a:ext cx="3795236" cy="621506"/>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DAD1E6"/>
                </a:solidFill>
                <a:latin typeface="Fira Sans" pitchFamily="34" charset="0"/>
                <a:ea typeface="Fira Sans" pitchFamily="34" charset="-122"/>
                <a:cs typeface="Fira Sans" pitchFamily="34" charset="-120"/>
              </a:rPr>
              <a:t>Adjust Credit Limits:</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Based on predictive model scores, adjust credit limits to align with a client's risk profile, potentially reducing exposure for high-risk individuals.</a:t>
            </a:r>
            <a:endParaRPr lang="en-US" sz="1000" dirty="0"/>
          </a:p>
        </p:txBody>
      </p:sp>
      <p:sp>
        <p:nvSpPr>
          <p:cNvPr id="12" name="Text 9"/>
          <p:cNvSpPr/>
          <p:nvPr/>
        </p:nvSpPr>
        <p:spPr>
          <a:xfrm>
            <a:off x="4766072" y="3416379"/>
            <a:ext cx="3795236" cy="828675"/>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DAD1E6"/>
                </a:solidFill>
                <a:latin typeface="Fira Sans" pitchFamily="34" charset="0"/>
                <a:ea typeface="Fira Sans" pitchFamily="34" charset="-122"/>
                <a:cs typeface="Fira Sans" pitchFamily="34" charset="-120"/>
              </a:rPr>
              <a:t>Consider Demographic Nuances:</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While financial behaviour is primary, be mindful of demographic insights, such as the slightly higher default rate among </a:t>
            </a:r>
            <a:pPr algn="l" indent="0" marL="0">
              <a:lnSpc>
                <a:spcPts val="1600"/>
              </a:lnSpc>
              <a:buNone/>
            </a:pPr>
            <a:r>
              <a:rPr lang="en-US" sz="1000" b="1" dirty="0">
                <a:solidFill>
                  <a:srgbClr val="DAD1E6"/>
                </a:solidFill>
                <a:latin typeface="Fira Sans" pitchFamily="34" charset="0"/>
                <a:ea typeface="Fira Sans" pitchFamily="34" charset="-122"/>
                <a:cs typeface="Fira Sans" pitchFamily="34" charset="-120"/>
              </a:rPr>
              <a:t>males (24.17%)</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and clients with </a:t>
            </a:r>
            <a:pPr algn="l" indent="0" marL="0">
              <a:lnSpc>
                <a:spcPts val="1600"/>
              </a:lnSpc>
              <a:buNone/>
            </a:pPr>
            <a:r>
              <a:rPr lang="en-US" sz="1000" b="1" dirty="0">
                <a:solidFill>
                  <a:srgbClr val="DAD1E6"/>
                </a:solidFill>
                <a:latin typeface="Fira Sans" pitchFamily="34" charset="0"/>
                <a:ea typeface="Fira Sans" pitchFamily="34" charset="-122"/>
                <a:cs typeface="Fira Sans" pitchFamily="34" charset="-120"/>
              </a:rPr>
              <a:t>High School education (24.39%)</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a:t>
            </a:r>
            <a:endParaRPr lang="en-US" sz="1000" dirty="0"/>
          </a:p>
        </p:txBody>
      </p:sp>
      <p:sp>
        <p:nvSpPr>
          <p:cNvPr id="13" name="Shape 10"/>
          <p:cNvSpPr/>
          <p:nvPr/>
        </p:nvSpPr>
        <p:spPr>
          <a:xfrm>
            <a:off x="453271" y="4503896"/>
            <a:ext cx="4053959" cy="2651046"/>
          </a:xfrm>
          <a:prstGeom prst="roundRect">
            <a:avLst>
              <a:gd name="adj" fmla="val 733"/>
            </a:avLst>
          </a:prstGeom>
          <a:solidFill>
            <a:srgbClr val="433550"/>
          </a:solidFill>
          <a:ln/>
        </p:spPr>
      </p:sp>
      <p:sp>
        <p:nvSpPr>
          <p:cNvPr id="14" name="Text 11"/>
          <p:cNvSpPr/>
          <p:nvPr/>
        </p:nvSpPr>
        <p:spPr>
          <a:xfrm>
            <a:off x="582692" y="4633317"/>
            <a:ext cx="3795117" cy="404813"/>
          </a:xfrm>
          <a:prstGeom prst="rect">
            <a:avLst/>
          </a:prstGeom>
          <a:noFill/>
          <a:ln/>
        </p:spPr>
        <p:txBody>
          <a:bodyPr wrap="square" lIns="0" tIns="0" rIns="0" bIns="0" rtlCol="0" anchor="t"/>
          <a:lstStyle/>
          <a:p>
            <a:pPr algn="l" indent="0" marL="0">
              <a:lnSpc>
                <a:spcPts val="1550"/>
              </a:lnSpc>
              <a:buNone/>
            </a:pPr>
            <a:r>
              <a:rPr lang="en-US" sz="1250" b="1" dirty="0">
                <a:solidFill>
                  <a:srgbClr val="DAD1E6"/>
                </a:solidFill>
                <a:latin typeface="Inconsolata Bold" pitchFamily="34" charset="0"/>
                <a:ea typeface="Inconsolata Bold" pitchFamily="34" charset="-122"/>
                <a:cs typeface="Inconsolata Bold" pitchFamily="34" charset="-120"/>
              </a:rPr>
              <a:t>Optimized Resource Allocation based on Model Strengths:</a:t>
            </a:r>
            <a:endParaRPr lang="en-US" sz="1250" dirty="0"/>
          </a:p>
        </p:txBody>
      </p:sp>
      <p:sp>
        <p:nvSpPr>
          <p:cNvPr id="15" name="Text 12"/>
          <p:cNvSpPr/>
          <p:nvPr/>
        </p:nvSpPr>
        <p:spPr>
          <a:xfrm>
            <a:off x="582692" y="5115758"/>
            <a:ext cx="3795117" cy="1035844"/>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DAD1E6"/>
                </a:solidFill>
                <a:latin typeface="Fira Sans" pitchFamily="34" charset="0"/>
                <a:ea typeface="Fira Sans" pitchFamily="34" charset="-122"/>
                <a:cs typeface="Fira Sans" pitchFamily="34" charset="-120"/>
              </a:rPr>
              <a:t>Leverage Recall for Loss Prevention:</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Utilize models with higher </a:t>
            </a:r>
            <a:pPr algn="l" indent="0" marL="0">
              <a:lnSpc>
                <a:spcPts val="1600"/>
              </a:lnSpc>
              <a:buNone/>
            </a:pPr>
            <a:r>
              <a:rPr lang="en-US" sz="1000" b="1" dirty="0">
                <a:solidFill>
                  <a:srgbClr val="DAD1E6"/>
                </a:solidFill>
                <a:latin typeface="Fira Sans" pitchFamily="34" charset="0"/>
                <a:ea typeface="Fira Sans" pitchFamily="34" charset="-122"/>
                <a:cs typeface="Fira Sans" pitchFamily="34" charset="-120"/>
              </a:rPr>
              <a:t>Recall for Default</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(e.g., </a:t>
            </a:r>
            <a:pPr algn="l" indent="0" marL="0">
              <a:lnSpc>
                <a:spcPts val="1600"/>
              </a:lnSpc>
              <a:buNone/>
            </a:pPr>
            <a:r>
              <a:rPr lang="en-US" sz="1000" b="1" dirty="0">
                <a:solidFill>
                  <a:srgbClr val="DAD1E6"/>
                </a:solidFill>
                <a:latin typeface="Fira Sans" pitchFamily="34" charset="0"/>
                <a:ea typeface="Fira Sans" pitchFamily="34" charset="-122"/>
                <a:cs typeface="Fira Sans" pitchFamily="34" charset="-120"/>
              </a:rPr>
              <a:t>Decision Tree at 40.32%</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to prioritize accounts for review. While this might lead to more false positives, it ensures fewer actual defaulters are missed, directly reducing potential losses.</a:t>
            </a:r>
            <a:endParaRPr lang="en-US" sz="1000" dirty="0"/>
          </a:p>
        </p:txBody>
      </p:sp>
      <p:sp>
        <p:nvSpPr>
          <p:cNvPr id="16" name="Text 13"/>
          <p:cNvSpPr/>
          <p:nvPr/>
        </p:nvSpPr>
        <p:spPr>
          <a:xfrm>
            <a:off x="582692" y="6196846"/>
            <a:ext cx="3795117" cy="828675"/>
          </a:xfrm>
          <a:prstGeom prst="rect">
            <a:avLst/>
          </a:prstGeom>
          <a:noFill/>
          <a:ln/>
        </p:spPr>
        <p:txBody>
          <a:bodyPr wrap="square" lIns="0" tIns="0" rIns="0" bIns="0" rtlCol="0" anchor="t"/>
          <a:lstStyle/>
          <a:p>
            <a:pPr algn="l" marL="342900" indent="-342900">
              <a:lnSpc>
                <a:spcPts val="1600"/>
              </a:lnSpc>
              <a:buSzPct val="100000"/>
              <a:buChar char="•"/>
            </a:pPr>
            <a:r>
              <a:rPr lang="en-US" sz="1000" b="1" dirty="0">
                <a:solidFill>
                  <a:srgbClr val="DAD1E6"/>
                </a:solidFill>
                <a:latin typeface="Fira Sans" pitchFamily="34" charset="0"/>
                <a:ea typeface="Fira Sans" pitchFamily="34" charset="-122"/>
                <a:cs typeface="Fira Sans" pitchFamily="34" charset="-120"/>
              </a:rPr>
              <a:t>Targeted Marketing/Support:</a:t>
            </a:r>
            <a:pPr algn="l" indent="0" marL="0">
              <a:lnSpc>
                <a:spcPts val="1600"/>
              </a:lnSpc>
              <a:buNone/>
            </a:pPr>
            <a:r>
              <a:rPr lang="en-US" sz="1000" dirty="0">
                <a:solidFill>
                  <a:srgbClr val="DAD1E6"/>
                </a:solidFill>
                <a:latin typeface="Fira Sans" pitchFamily="34" charset="0"/>
                <a:ea typeface="Fira Sans" pitchFamily="34" charset="-122"/>
                <a:cs typeface="Fira Sans" pitchFamily="34" charset="-120"/>
              </a:rPr>
              <a:t> Use model predictions to segment customers for tailored offers (e.g., lower interest rates for low-risk clients) or specific financial support programs.</a:t>
            </a:r>
            <a:endParaRPr lang="en-US" sz="1000" dirty="0"/>
          </a:p>
        </p:txBody>
      </p:sp>
      <p:sp>
        <p:nvSpPr>
          <p:cNvPr id="17" name="Shape 14"/>
          <p:cNvSpPr/>
          <p:nvPr/>
        </p:nvSpPr>
        <p:spPr>
          <a:xfrm>
            <a:off x="4636651" y="4503896"/>
            <a:ext cx="4054078" cy="2651046"/>
          </a:xfrm>
          <a:prstGeom prst="roundRect">
            <a:avLst>
              <a:gd name="adj" fmla="val 733"/>
            </a:avLst>
          </a:prstGeom>
          <a:solidFill>
            <a:srgbClr val="433550"/>
          </a:solidFill>
          <a:ln/>
        </p:spPr>
      </p:sp>
      <p:sp>
        <p:nvSpPr>
          <p:cNvPr id="18" name="Text 15"/>
          <p:cNvSpPr/>
          <p:nvPr/>
        </p:nvSpPr>
        <p:spPr>
          <a:xfrm>
            <a:off x="4766072" y="4633317"/>
            <a:ext cx="3397925" cy="202406"/>
          </a:xfrm>
          <a:prstGeom prst="rect">
            <a:avLst/>
          </a:prstGeom>
          <a:noFill/>
          <a:ln/>
        </p:spPr>
        <p:txBody>
          <a:bodyPr wrap="none" lIns="0" tIns="0" rIns="0" bIns="0" rtlCol="0" anchor="t"/>
          <a:lstStyle/>
          <a:p>
            <a:pPr algn="l" indent="0" marL="0">
              <a:lnSpc>
                <a:spcPts val="1550"/>
              </a:lnSpc>
              <a:buNone/>
            </a:pPr>
            <a:r>
              <a:rPr lang="en-US" sz="1250" b="1" dirty="0">
                <a:solidFill>
                  <a:srgbClr val="DAD1E6"/>
                </a:solidFill>
                <a:latin typeface="Inconsolata Bold" pitchFamily="34" charset="0"/>
                <a:ea typeface="Inconsolata Bold" pitchFamily="34" charset="-122"/>
                <a:cs typeface="Inconsolata Bold" pitchFamily="34" charset="-120"/>
              </a:rPr>
              <a:t>Continuous Monitoring &amp; Model Improvement:</a:t>
            </a:r>
            <a:endParaRPr lang="en-US" sz="1250" dirty="0"/>
          </a:p>
        </p:txBody>
      </p:sp>
      <p:sp>
        <p:nvSpPr>
          <p:cNvPr id="19" name="Text 16"/>
          <p:cNvSpPr/>
          <p:nvPr/>
        </p:nvSpPr>
        <p:spPr>
          <a:xfrm>
            <a:off x="4766072" y="4913352"/>
            <a:ext cx="3795236" cy="414338"/>
          </a:xfrm>
          <a:prstGeom prst="rect">
            <a:avLst/>
          </a:prstGeom>
          <a:noFill/>
          <a:ln/>
        </p:spPr>
        <p:txBody>
          <a:bodyPr wrap="square" lIns="0" tIns="0" rIns="0" bIns="0" rtlCol="0" anchor="t"/>
          <a:lstStyle/>
          <a:p>
            <a:pPr algn="l" marL="342900" indent="-342900">
              <a:lnSpc>
                <a:spcPts val="1600"/>
              </a:lnSpc>
              <a:buSzPct val="100000"/>
              <a:buChar char="•"/>
            </a:pPr>
            <a:r>
              <a:rPr lang="en-US" sz="1000" dirty="0">
                <a:solidFill>
                  <a:srgbClr val="DAD1E6"/>
                </a:solidFill>
                <a:latin typeface="Fira Sans" pitchFamily="34" charset="0"/>
                <a:ea typeface="Fira Sans" pitchFamily="34" charset="-122"/>
                <a:cs typeface="Fira Sans" pitchFamily="34" charset="-120"/>
              </a:rPr>
              <a:t>Regularly monitor the performance of deployed models with new data to ensure their accuracy remains high.</a:t>
            </a:r>
            <a:endParaRPr lang="en-US" sz="1000" dirty="0"/>
          </a:p>
        </p:txBody>
      </p:sp>
      <p:sp>
        <p:nvSpPr>
          <p:cNvPr id="20" name="Text 17"/>
          <p:cNvSpPr/>
          <p:nvPr/>
        </p:nvSpPr>
        <p:spPr>
          <a:xfrm>
            <a:off x="4766072" y="5372933"/>
            <a:ext cx="3795236" cy="414338"/>
          </a:xfrm>
          <a:prstGeom prst="rect">
            <a:avLst/>
          </a:prstGeom>
          <a:noFill/>
          <a:ln/>
        </p:spPr>
        <p:txBody>
          <a:bodyPr wrap="square" lIns="0" tIns="0" rIns="0" bIns="0" rtlCol="0" anchor="t"/>
          <a:lstStyle/>
          <a:p>
            <a:pPr algn="l" marL="342900" indent="-342900">
              <a:lnSpc>
                <a:spcPts val="1600"/>
              </a:lnSpc>
              <a:buSzPct val="100000"/>
              <a:buChar char="•"/>
            </a:pPr>
            <a:r>
              <a:rPr lang="en-US" sz="1000" dirty="0">
                <a:solidFill>
                  <a:srgbClr val="DAD1E6"/>
                </a:solidFill>
                <a:latin typeface="Fira Sans" pitchFamily="34" charset="0"/>
                <a:ea typeface="Fira Sans" pitchFamily="34" charset="-122"/>
                <a:cs typeface="Fira Sans" pitchFamily="34" charset="-120"/>
              </a:rPr>
              <a:t>Periodically retrain models and explore more advanced algorithms to capture evolving risk patterns.</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29352" y="475178"/>
            <a:ext cx="8127563" cy="472678"/>
          </a:xfrm>
          <a:prstGeom prst="rect">
            <a:avLst/>
          </a:prstGeom>
          <a:noFill/>
          <a:ln/>
        </p:spPr>
        <p:txBody>
          <a:bodyPr wrap="none" lIns="0" tIns="0" rIns="0" bIns="0" rtlCol="0" anchor="t"/>
          <a:lstStyle/>
          <a:p>
            <a:pPr algn="l" indent="0" marL="0">
              <a:lnSpc>
                <a:spcPts val="3700"/>
              </a:lnSpc>
              <a:buNone/>
            </a:pPr>
            <a:r>
              <a:rPr lang="en-US" sz="2950" b="1" dirty="0">
                <a:solidFill>
                  <a:srgbClr val="F94CAF"/>
                </a:solidFill>
                <a:latin typeface="Inconsolata Bold" pitchFamily="34" charset="0"/>
                <a:ea typeface="Inconsolata Bold" pitchFamily="34" charset="-122"/>
                <a:cs typeface="Inconsolata Bold" pitchFamily="34" charset="-120"/>
              </a:rPr>
              <a:t>Navigating Challenges &amp; Paving Future Paths</a:t>
            </a:r>
            <a:endParaRPr lang="en-US" sz="2950" dirty="0"/>
          </a:p>
        </p:txBody>
      </p:sp>
      <p:sp>
        <p:nvSpPr>
          <p:cNvPr id="3" name="Text 1"/>
          <p:cNvSpPr/>
          <p:nvPr/>
        </p:nvSpPr>
        <p:spPr>
          <a:xfrm>
            <a:off x="529352" y="1325880"/>
            <a:ext cx="2078593" cy="236339"/>
          </a:xfrm>
          <a:prstGeom prst="rect">
            <a:avLst/>
          </a:prstGeom>
          <a:noFill/>
          <a:ln/>
        </p:spPr>
        <p:txBody>
          <a:bodyPr wrap="none" lIns="0" tIns="0" rIns="0" bIns="0" rtlCol="0" anchor="t"/>
          <a:lstStyle/>
          <a:p>
            <a:pPr algn="l" indent="0" marL="0">
              <a:lnSpc>
                <a:spcPts val="1850"/>
              </a:lnSpc>
              <a:buNone/>
            </a:pPr>
            <a:r>
              <a:rPr lang="en-US" sz="1450" b="1" dirty="0">
                <a:solidFill>
                  <a:srgbClr val="F94CAF"/>
                </a:solidFill>
                <a:latin typeface="Inconsolata Bold" pitchFamily="34" charset="0"/>
                <a:ea typeface="Inconsolata Bold" pitchFamily="34" charset="-122"/>
                <a:cs typeface="Inconsolata Bold" pitchFamily="34" charset="-120"/>
              </a:rPr>
              <a:t>Challenges Encountered</a:t>
            </a:r>
            <a:endParaRPr lang="en-US" sz="1450" dirty="0"/>
          </a:p>
        </p:txBody>
      </p:sp>
      <p:sp>
        <p:nvSpPr>
          <p:cNvPr id="4" name="Shape 2"/>
          <p:cNvSpPr/>
          <p:nvPr/>
        </p:nvSpPr>
        <p:spPr>
          <a:xfrm>
            <a:off x="529352" y="1732359"/>
            <a:ext cx="6601420" cy="1058704"/>
          </a:xfrm>
          <a:prstGeom prst="roundRect">
            <a:avLst>
              <a:gd name="adj" fmla="val 6910"/>
            </a:avLst>
          </a:prstGeom>
          <a:solidFill>
            <a:srgbClr val="241631"/>
          </a:solidFill>
          <a:ln w="15240">
            <a:solidFill>
              <a:srgbClr val="5C4E69"/>
            </a:solidFill>
            <a:prstDash val="solid"/>
          </a:ln>
        </p:spPr>
      </p:sp>
      <p:pic>
        <p:nvPicPr>
          <p:cNvPr id="5" name="Image 0" descr="preencoded.png">    </p:cNvPr>
          <p:cNvPicPr>
            <a:picLocks noChangeAspect="1"/>
          </p:cNvPicPr>
          <p:nvPr/>
        </p:nvPicPr>
        <p:blipFill>
          <a:blip r:embed="rId1"/>
          <a:stretch>
            <a:fillRect/>
          </a:stretch>
        </p:blipFill>
        <p:spPr>
          <a:xfrm>
            <a:off x="514112" y="1732359"/>
            <a:ext cx="60960" cy="1058704"/>
          </a:xfrm>
          <a:prstGeom prst="rect">
            <a:avLst/>
          </a:prstGeom>
        </p:spPr>
      </p:pic>
      <p:sp>
        <p:nvSpPr>
          <p:cNvPr id="6" name="Text 3"/>
          <p:cNvSpPr/>
          <p:nvPr/>
        </p:nvSpPr>
        <p:spPr>
          <a:xfrm>
            <a:off x="741521" y="1898809"/>
            <a:ext cx="6222802" cy="725805"/>
          </a:xfrm>
          <a:prstGeom prst="rect">
            <a:avLst/>
          </a:prstGeom>
          <a:noFill/>
          <a:ln/>
        </p:spPr>
        <p:txBody>
          <a:bodyPr wrap="square" lIns="0" tIns="0" rIns="0" bIns="0" rtlCol="0" anchor="t"/>
          <a:lstStyle/>
          <a:p>
            <a:pPr algn="l" indent="0" marL="0">
              <a:lnSpc>
                <a:spcPts val="1900"/>
              </a:lnSpc>
              <a:buNone/>
            </a:pPr>
            <a:r>
              <a:rPr lang="en-US" sz="1150" b="1" dirty="0">
                <a:solidFill>
                  <a:srgbClr val="DAD1E6"/>
                </a:solidFill>
                <a:latin typeface="Fira Sans" pitchFamily="34" charset="0"/>
                <a:ea typeface="Fira Sans" pitchFamily="34" charset="-122"/>
                <a:cs typeface="Fira Sans" pitchFamily="34" charset="-120"/>
              </a:rPr>
              <a:t>Data Imbalance:</a:t>
            </a:r>
            <a:pPr algn="l" indent="0" marL="0">
              <a:lnSpc>
                <a:spcPts val="1900"/>
              </a:lnSpc>
              <a:buNone/>
            </a:pPr>
            <a:r>
              <a:rPr lang="en-US" sz="1150" dirty="0">
                <a:solidFill>
                  <a:srgbClr val="DAD1E6"/>
                </a:solidFill>
                <a:latin typeface="Fira Sans" pitchFamily="34" charset="0"/>
                <a:ea typeface="Fira Sans" pitchFamily="34" charset="-122"/>
                <a:cs typeface="Fira Sans" pitchFamily="34" charset="-120"/>
              </a:rPr>
              <a:t> Dealing with the imbalance between defaulting and non-defaulting clients was a key challenge. A significantly smaller proportion of clients defaulted, which can make it harder for models to learn effectively.</a:t>
            </a:r>
            <a:endParaRPr lang="en-US" sz="1150" dirty="0"/>
          </a:p>
        </p:txBody>
      </p:sp>
      <p:sp>
        <p:nvSpPr>
          <p:cNvPr id="7" name="Shape 4"/>
          <p:cNvSpPr/>
          <p:nvPr/>
        </p:nvSpPr>
        <p:spPr>
          <a:xfrm>
            <a:off x="529352" y="2942273"/>
            <a:ext cx="6601420" cy="816769"/>
          </a:xfrm>
          <a:prstGeom prst="roundRect">
            <a:avLst>
              <a:gd name="adj" fmla="val 8956"/>
            </a:avLst>
          </a:prstGeom>
          <a:solidFill>
            <a:srgbClr val="241631"/>
          </a:solidFill>
          <a:ln w="15240">
            <a:solidFill>
              <a:srgbClr val="5C4E69"/>
            </a:solidFill>
            <a:prstDash val="solid"/>
          </a:ln>
        </p:spPr>
      </p:sp>
      <p:pic>
        <p:nvPicPr>
          <p:cNvPr id="8" name="Image 1" descr="preencoded.png">    </p:cNvPr>
          <p:cNvPicPr>
            <a:picLocks noChangeAspect="1"/>
          </p:cNvPicPr>
          <p:nvPr/>
        </p:nvPicPr>
        <p:blipFill>
          <a:blip r:embed="rId2"/>
          <a:stretch>
            <a:fillRect/>
          </a:stretch>
        </p:blipFill>
        <p:spPr>
          <a:xfrm>
            <a:off x="514112" y="2942273"/>
            <a:ext cx="60960" cy="816769"/>
          </a:xfrm>
          <a:prstGeom prst="rect">
            <a:avLst/>
          </a:prstGeom>
        </p:spPr>
      </p:pic>
      <p:sp>
        <p:nvSpPr>
          <p:cNvPr id="9" name="Text 5"/>
          <p:cNvSpPr/>
          <p:nvPr/>
        </p:nvSpPr>
        <p:spPr>
          <a:xfrm>
            <a:off x="741521" y="3108722"/>
            <a:ext cx="6222802" cy="483870"/>
          </a:xfrm>
          <a:prstGeom prst="rect">
            <a:avLst/>
          </a:prstGeom>
          <a:noFill/>
          <a:ln/>
        </p:spPr>
        <p:txBody>
          <a:bodyPr wrap="square" lIns="0" tIns="0" rIns="0" bIns="0" rtlCol="0" anchor="t"/>
          <a:lstStyle/>
          <a:p>
            <a:pPr algn="l" indent="0" marL="0">
              <a:lnSpc>
                <a:spcPts val="1900"/>
              </a:lnSpc>
              <a:buNone/>
            </a:pPr>
            <a:r>
              <a:rPr lang="en-US" sz="1150" b="1" dirty="0">
                <a:solidFill>
                  <a:srgbClr val="DAD1E6"/>
                </a:solidFill>
                <a:latin typeface="Fira Sans" pitchFamily="34" charset="0"/>
                <a:ea typeface="Fira Sans" pitchFamily="34" charset="-122"/>
                <a:cs typeface="Fira Sans" pitchFamily="34" charset="-120"/>
              </a:rPr>
              <a:t>Feature Engineering Complexity:</a:t>
            </a:r>
            <a:pPr algn="l" indent="0" marL="0">
              <a:lnSpc>
                <a:spcPts val="1900"/>
              </a:lnSpc>
              <a:buNone/>
            </a:pPr>
            <a:r>
              <a:rPr lang="en-US" sz="1150" dirty="0">
                <a:solidFill>
                  <a:srgbClr val="DAD1E6"/>
                </a:solidFill>
                <a:latin typeface="Fira Sans" pitchFamily="34" charset="0"/>
                <a:ea typeface="Fira Sans" pitchFamily="34" charset="-122"/>
                <a:cs typeface="Fira Sans" pitchFamily="34" charset="-120"/>
              </a:rPr>
              <a:t> Identifying and creating truly impactful new features from the raw transactional data required careful thought and iterative experimentation.</a:t>
            </a:r>
            <a:endParaRPr lang="en-US" sz="1150" dirty="0"/>
          </a:p>
        </p:txBody>
      </p:sp>
      <p:sp>
        <p:nvSpPr>
          <p:cNvPr id="10" name="Shape 6"/>
          <p:cNvSpPr/>
          <p:nvPr/>
        </p:nvSpPr>
        <p:spPr>
          <a:xfrm>
            <a:off x="529352" y="3910251"/>
            <a:ext cx="6601420" cy="1058704"/>
          </a:xfrm>
          <a:prstGeom prst="roundRect">
            <a:avLst>
              <a:gd name="adj" fmla="val 6910"/>
            </a:avLst>
          </a:prstGeom>
          <a:solidFill>
            <a:srgbClr val="241631"/>
          </a:solidFill>
          <a:ln w="15240">
            <a:solidFill>
              <a:srgbClr val="5C4E69"/>
            </a:solidFill>
            <a:prstDash val="solid"/>
          </a:ln>
        </p:spPr>
      </p:sp>
      <p:pic>
        <p:nvPicPr>
          <p:cNvPr id="11" name="Image 2" descr="preencoded.png">    </p:cNvPr>
          <p:cNvPicPr>
            <a:picLocks noChangeAspect="1"/>
          </p:cNvPicPr>
          <p:nvPr/>
        </p:nvPicPr>
        <p:blipFill>
          <a:blip r:embed="rId3"/>
          <a:stretch>
            <a:fillRect/>
          </a:stretch>
        </p:blipFill>
        <p:spPr>
          <a:xfrm>
            <a:off x="514112" y="3910251"/>
            <a:ext cx="60960" cy="1058704"/>
          </a:xfrm>
          <a:prstGeom prst="rect">
            <a:avLst/>
          </a:prstGeom>
        </p:spPr>
      </p:pic>
      <p:sp>
        <p:nvSpPr>
          <p:cNvPr id="12" name="Text 7"/>
          <p:cNvSpPr/>
          <p:nvPr/>
        </p:nvSpPr>
        <p:spPr>
          <a:xfrm>
            <a:off x="741521" y="4076700"/>
            <a:ext cx="6222802" cy="725805"/>
          </a:xfrm>
          <a:prstGeom prst="rect">
            <a:avLst/>
          </a:prstGeom>
          <a:noFill/>
          <a:ln/>
        </p:spPr>
        <p:txBody>
          <a:bodyPr wrap="square" lIns="0" tIns="0" rIns="0" bIns="0" rtlCol="0" anchor="t"/>
          <a:lstStyle/>
          <a:p>
            <a:pPr algn="l" indent="0" marL="0">
              <a:lnSpc>
                <a:spcPts val="1900"/>
              </a:lnSpc>
              <a:buNone/>
            </a:pPr>
            <a:r>
              <a:rPr lang="en-US" sz="1150" b="1" dirty="0">
                <a:solidFill>
                  <a:srgbClr val="DAD1E6"/>
                </a:solidFill>
                <a:latin typeface="Fira Sans" pitchFamily="34" charset="0"/>
                <a:ea typeface="Fira Sans" pitchFamily="34" charset="-122"/>
                <a:cs typeface="Fira Sans" pitchFamily="34" charset="-120"/>
              </a:rPr>
              <a:t>Model Interpretability vs. Performance:</a:t>
            </a:r>
            <a:pPr algn="l" indent="0" marL="0">
              <a:lnSpc>
                <a:spcPts val="1900"/>
              </a:lnSpc>
              <a:buNone/>
            </a:pPr>
            <a:r>
              <a:rPr lang="en-US" sz="1150" dirty="0">
                <a:solidFill>
                  <a:srgbClr val="DAD1E6"/>
                </a:solidFill>
                <a:latin typeface="Fira Sans" pitchFamily="34" charset="0"/>
                <a:ea typeface="Fira Sans" pitchFamily="34" charset="-122"/>
                <a:cs typeface="Fira Sans" pitchFamily="34" charset="-120"/>
              </a:rPr>
              <a:t> Balancing the desire for highly accurate models with the need for clear interpretability (especially for business stakeholders) was a consideration.</a:t>
            </a:r>
            <a:endParaRPr lang="en-US" sz="1150" dirty="0"/>
          </a:p>
        </p:txBody>
      </p:sp>
      <p:sp>
        <p:nvSpPr>
          <p:cNvPr id="13" name="Text 8"/>
          <p:cNvSpPr/>
          <p:nvPr/>
        </p:nvSpPr>
        <p:spPr>
          <a:xfrm>
            <a:off x="7507248" y="1325880"/>
            <a:ext cx="2739866" cy="236339"/>
          </a:xfrm>
          <a:prstGeom prst="rect">
            <a:avLst/>
          </a:prstGeom>
          <a:noFill/>
          <a:ln/>
        </p:spPr>
        <p:txBody>
          <a:bodyPr wrap="none" lIns="0" tIns="0" rIns="0" bIns="0" rtlCol="0" anchor="t"/>
          <a:lstStyle/>
          <a:p>
            <a:pPr algn="l" indent="0" marL="0">
              <a:lnSpc>
                <a:spcPts val="1850"/>
              </a:lnSpc>
              <a:buNone/>
            </a:pPr>
            <a:r>
              <a:rPr lang="en-US" sz="1450" b="1" dirty="0">
                <a:solidFill>
                  <a:srgbClr val="F94CAF"/>
                </a:solidFill>
                <a:latin typeface="Inconsolata Bold" pitchFamily="34" charset="0"/>
                <a:ea typeface="Inconsolata Bold" pitchFamily="34" charset="-122"/>
                <a:cs typeface="Inconsolata Bold" pitchFamily="34" charset="-120"/>
              </a:rPr>
              <a:t>Future Enhancements &amp; Roadmap</a:t>
            </a:r>
            <a:endParaRPr lang="en-US" sz="1450" dirty="0"/>
          </a:p>
        </p:txBody>
      </p:sp>
      <p:sp>
        <p:nvSpPr>
          <p:cNvPr id="14" name="Shape 9"/>
          <p:cNvSpPr/>
          <p:nvPr/>
        </p:nvSpPr>
        <p:spPr>
          <a:xfrm>
            <a:off x="7507248" y="1732359"/>
            <a:ext cx="604957" cy="1028224"/>
          </a:xfrm>
          <a:prstGeom prst="roundRect">
            <a:avLst>
              <a:gd name="adj" fmla="val 360033"/>
            </a:avLst>
          </a:prstGeom>
          <a:solidFill>
            <a:srgbClr val="433550"/>
          </a:solidFill>
          <a:ln/>
        </p:spPr>
      </p:sp>
      <p:sp>
        <p:nvSpPr>
          <p:cNvPr id="15" name="Text 10"/>
          <p:cNvSpPr/>
          <p:nvPr/>
        </p:nvSpPr>
        <p:spPr>
          <a:xfrm>
            <a:off x="7696319" y="2104668"/>
            <a:ext cx="226814" cy="283488"/>
          </a:xfrm>
          <a:prstGeom prst="rect">
            <a:avLst/>
          </a:prstGeom>
          <a:noFill/>
          <a:ln/>
        </p:spPr>
        <p:txBody>
          <a:bodyPr wrap="none" lIns="0" tIns="0" rIns="0" bIns="0" rtlCol="0" anchor="t"/>
          <a:lstStyle/>
          <a:p>
            <a:pPr algn="l" indent="0" marL="0">
              <a:lnSpc>
                <a:spcPts val="1750"/>
              </a:lnSpc>
              <a:buNone/>
            </a:pPr>
            <a:r>
              <a:rPr lang="en-US" sz="1750" b="1" dirty="0">
                <a:solidFill>
                  <a:srgbClr val="DAD1E6"/>
                </a:solidFill>
                <a:latin typeface="Inconsolata Bold" pitchFamily="34" charset="0"/>
                <a:ea typeface="Inconsolata Bold" pitchFamily="34" charset="-122"/>
                <a:cs typeface="Inconsolata Bold" pitchFamily="34" charset="-120"/>
              </a:rPr>
              <a:t>1</a:t>
            </a:r>
            <a:endParaRPr lang="en-US" sz="1750" dirty="0"/>
          </a:p>
        </p:txBody>
      </p:sp>
      <p:sp>
        <p:nvSpPr>
          <p:cNvPr id="16" name="Text 11"/>
          <p:cNvSpPr/>
          <p:nvPr/>
        </p:nvSpPr>
        <p:spPr>
          <a:xfrm>
            <a:off x="8263414" y="1883569"/>
            <a:ext cx="5845254" cy="725805"/>
          </a:xfrm>
          <a:prstGeom prst="rect">
            <a:avLst/>
          </a:prstGeom>
          <a:noFill/>
          <a:ln/>
        </p:spPr>
        <p:txBody>
          <a:bodyPr wrap="square" lIns="0" tIns="0" rIns="0" bIns="0" rtlCol="0" anchor="t"/>
          <a:lstStyle/>
          <a:p>
            <a:pPr algn="l" indent="0" marL="0">
              <a:lnSpc>
                <a:spcPts val="1900"/>
              </a:lnSpc>
              <a:buNone/>
            </a:pPr>
            <a:r>
              <a:rPr lang="en-US" sz="1150" b="1" dirty="0">
                <a:solidFill>
                  <a:srgbClr val="DAD1E6"/>
                </a:solidFill>
                <a:latin typeface="Fira Sans" pitchFamily="34" charset="0"/>
                <a:ea typeface="Fira Sans" pitchFamily="34" charset="-122"/>
                <a:cs typeface="Fira Sans" pitchFamily="34" charset="-120"/>
              </a:rPr>
              <a:t>Explore Advanced Models:</a:t>
            </a:r>
            <a:pPr algn="l" indent="0" marL="0">
              <a:lnSpc>
                <a:spcPts val="1900"/>
              </a:lnSpc>
              <a:buNone/>
            </a:pPr>
            <a:r>
              <a:rPr lang="en-US" sz="1150" dirty="0">
                <a:solidFill>
                  <a:srgbClr val="DAD1E6"/>
                </a:solidFill>
                <a:latin typeface="Fira Sans" pitchFamily="34" charset="0"/>
                <a:ea typeface="Fira Sans" pitchFamily="34" charset="-122"/>
                <a:cs typeface="Fira Sans" pitchFamily="34" charset="-120"/>
              </a:rPr>
              <a:t> Investigate more sophisticated machine learning algorithms like Gradient Boosting (e.g., XGBoost, LightGBM) or Neural Networks, which often yield higher predictive performance.</a:t>
            </a:r>
            <a:endParaRPr lang="en-US" sz="1150" dirty="0"/>
          </a:p>
        </p:txBody>
      </p:sp>
      <p:sp>
        <p:nvSpPr>
          <p:cNvPr id="17" name="Shape 12"/>
          <p:cNvSpPr/>
          <p:nvPr/>
        </p:nvSpPr>
        <p:spPr>
          <a:xfrm>
            <a:off x="7507248" y="2873931"/>
            <a:ext cx="604957" cy="1406247"/>
          </a:xfrm>
          <a:prstGeom prst="roundRect">
            <a:avLst>
              <a:gd name="adj" fmla="val 360033"/>
            </a:avLst>
          </a:prstGeom>
          <a:solidFill>
            <a:srgbClr val="433550"/>
          </a:solidFill>
          <a:ln/>
        </p:spPr>
      </p:sp>
      <p:sp>
        <p:nvSpPr>
          <p:cNvPr id="18" name="Text 13"/>
          <p:cNvSpPr/>
          <p:nvPr/>
        </p:nvSpPr>
        <p:spPr>
          <a:xfrm>
            <a:off x="7696319" y="3435310"/>
            <a:ext cx="226814" cy="283488"/>
          </a:xfrm>
          <a:prstGeom prst="rect">
            <a:avLst/>
          </a:prstGeom>
          <a:noFill/>
          <a:ln/>
        </p:spPr>
        <p:txBody>
          <a:bodyPr wrap="none" lIns="0" tIns="0" rIns="0" bIns="0" rtlCol="0" anchor="t"/>
          <a:lstStyle/>
          <a:p>
            <a:pPr algn="l" indent="0" marL="0">
              <a:lnSpc>
                <a:spcPts val="1750"/>
              </a:lnSpc>
              <a:buNone/>
            </a:pPr>
            <a:r>
              <a:rPr lang="en-US" sz="1750" b="1" dirty="0">
                <a:solidFill>
                  <a:srgbClr val="DAD1E6"/>
                </a:solidFill>
                <a:latin typeface="Inconsolata Bold" pitchFamily="34" charset="0"/>
                <a:ea typeface="Inconsolata Bold" pitchFamily="34" charset="-122"/>
                <a:cs typeface="Inconsolata Bold" pitchFamily="34" charset="-120"/>
              </a:rPr>
              <a:t>2</a:t>
            </a:r>
            <a:endParaRPr lang="en-US" sz="1750" dirty="0"/>
          </a:p>
        </p:txBody>
      </p:sp>
      <p:sp>
        <p:nvSpPr>
          <p:cNvPr id="19" name="Text 14"/>
          <p:cNvSpPr/>
          <p:nvPr/>
        </p:nvSpPr>
        <p:spPr>
          <a:xfrm>
            <a:off x="8263414" y="3025140"/>
            <a:ext cx="5845254" cy="483870"/>
          </a:xfrm>
          <a:prstGeom prst="rect">
            <a:avLst/>
          </a:prstGeom>
          <a:noFill/>
          <a:ln/>
        </p:spPr>
        <p:txBody>
          <a:bodyPr wrap="square" lIns="0" tIns="0" rIns="0" bIns="0" rtlCol="0" anchor="t"/>
          <a:lstStyle/>
          <a:p>
            <a:pPr algn="l" indent="0" marL="0">
              <a:lnSpc>
                <a:spcPts val="1900"/>
              </a:lnSpc>
              <a:buNone/>
            </a:pPr>
            <a:r>
              <a:rPr lang="en-US" sz="1150" b="1" dirty="0">
                <a:solidFill>
                  <a:srgbClr val="DAD1E6"/>
                </a:solidFill>
                <a:latin typeface="Fira Sans" pitchFamily="34" charset="0"/>
                <a:ea typeface="Fira Sans" pitchFamily="34" charset="-122"/>
                <a:cs typeface="Fira Sans" pitchFamily="34" charset="-120"/>
              </a:rPr>
              <a:t>Deepen Feature Engineering:</a:t>
            </a:r>
            <a:pPr algn="l" indent="0" marL="0">
              <a:lnSpc>
                <a:spcPts val="1900"/>
              </a:lnSpc>
              <a:buNone/>
            </a:pPr>
            <a:r>
              <a:rPr lang="en-US" sz="1150" dirty="0">
                <a:solidFill>
                  <a:srgbClr val="DAD1E6"/>
                </a:solidFill>
                <a:latin typeface="Fira Sans" pitchFamily="34" charset="0"/>
                <a:ea typeface="Fira Sans" pitchFamily="34" charset="-122"/>
                <a:cs typeface="Fira Sans" pitchFamily="34" charset="-120"/>
              </a:rPr>
              <a:t> Analyse payment history data at a more granular, time-series level to capture dynamic behavioural shifts.</a:t>
            </a:r>
            <a:endParaRPr lang="en-US" sz="1150" dirty="0"/>
          </a:p>
        </p:txBody>
      </p:sp>
      <p:sp>
        <p:nvSpPr>
          <p:cNvPr id="20" name="Text 15"/>
          <p:cNvSpPr/>
          <p:nvPr/>
        </p:nvSpPr>
        <p:spPr>
          <a:xfrm>
            <a:off x="8263414" y="3645098"/>
            <a:ext cx="5845254" cy="483870"/>
          </a:xfrm>
          <a:prstGeom prst="rect">
            <a:avLst/>
          </a:prstGeom>
          <a:noFill/>
          <a:ln/>
        </p:spPr>
        <p:txBody>
          <a:bodyPr wrap="square" lIns="0" tIns="0" rIns="0" bIns="0" rtlCol="0" anchor="t"/>
          <a:lstStyle/>
          <a:p>
            <a:pPr algn="l" indent="0" marL="0">
              <a:lnSpc>
                <a:spcPts val="1900"/>
              </a:lnSpc>
              <a:buNone/>
            </a:pPr>
            <a:r>
              <a:rPr lang="en-US" sz="1150" dirty="0">
                <a:solidFill>
                  <a:srgbClr val="DAD1E6"/>
                </a:solidFill>
                <a:latin typeface="Fira Sans" pitchFamily="34" charset="0"/>
                <a:ea typeface="Fira Sans" pitchFamily="34" charset="-122"/>
                <a:cs typeface="Fira Sans" pitchFamily="34" charset="-120"/>
              </a:rPr>
              <a:t>Incorporate external data sources, such as economic indicators (e.g., unemployment rates, inflation), which could influence credit risk.</a:t>
            </a:r>
            <a:endParaRPr lang="en-US" sz="1150" dirty="0"/>
          </a:p>
        </p:txBody>
      </p:sp>
      <p:sp>
        <p:nvSpPr>
          <p:cNvPr id="21" name="Shape 16"/>
          <p:cNvSpPr/>
          <p:nvPr/>
        </p:nvSpPr>
        <p:spPr>
          <a:xfrm>
            <a:off x="7507248" y="4393525"/>
            <a:ext cx="604957" cy="907494"/>
          </a:xfrm>
          <a:prstGeom prst="roundRect">
            <a:avLst>
              <a:gd name="adj" fmla="val 360033"/>
            </a:avLst>
          </a:prstGeom>
          <a:solidFill>
            <a:srgbClr val="433550"/>
          </a:solidFill>
          <a:ln/>
        </p:spPr>
      </p:sp>
      <p:sp>
        <p:nvSpPr>
          <p:cNvPr id="22" name="Text 17"/>
          <p:cNvSpPr/>
          <p:nvPr/>
        </p:nvSpPr>
        <p:spPr>
          <a:xfrm>
            <a:off x="7696319" y="4705469"/>
            <a:ext cx="226814" cy="283488"/>
          </a:xfrm>
          <a:prstGeom prst="rect">
            <a:avLst/>
          </a:prstGeom>
          <a:noFill/>
          <a:ln/>
        </p:spPr>
        <p:txBody>
          <a:bodyPr wrap="none" lIns="0" tIns="0" rIns="0" bIns="0" rtlCol="0" anchor="t"/>
          <a:lstStyle/>
          <a:p>
            <a:pPr algn="l" indent="0" marL="0">
              <a:lnSpc>
                <a:spcPts val="1750"/>
              </a:lnSpc>
              <a:buNone/>
            </a:pPr>
            <a:r>
              <a:rPr lang="en-US" sz="1750" b="1" dirty="0">
                <a:solidFill>
                  <a:srgbClr val="DAD1E6"/>
                </a:solidFill>
                <a:latin typeface="Inconsolata Bold" pitchFamily="34" charset="0"/>
                <a:ea typeface="Inconsolata Bold" pitchFamily="34" charset="-122"/>
                <a:cs typeface="Inconsolata Bold" pitchFamily="34" charset="-120"/>
              </a:rPr>
              <a:t>3</a:t>
            </a:r>
            <a:endParaRPr lang="en-US" sz="1750" dirty="0"/>
          </a:p>
        </p:txBody>
      </p:sp>
      <p:sp>
        <p:nvSpPr>
          <p:cNvPr id="23" name="Text 18"/>
          <p:cNvSpPr/>
          <p:nvPr/>
        </p:nvSpPr>
        <p:spPr>
          <a:xfrm>
            <a:off x="8263414" y="4544735"/>
            <a:ext cx="5845254" cy="483870"/>
          </a:xfrm>
          <a:prstGeom prst="rect">
            <a:avLst/>
          </a:prstGeom>
          <a:noFill/>
          <a:ln/>
        </p:spPr>
        <p:txBody>
          <a:bodyPr wrap="square" lIns="0" tIns="0" rIns="0" bIns="0" rtlCol="0" anchor="t"/>
          <a:lstStyle/>
          <a:p>
            <a:pPr algn="l" indent="0" marL="0">
              <a:lnSpc>
                <a:spcPts val="1900"/>
              </a:lnSpc>
              <a:buNone/>
            </a:pPr>
            <a:r>
              <a:rPr lang="en-US" sz="1150" b="1" dirty="0">
                <a:solidFill>
                  <a:srgbClr val="DAD1E6"/>
                </a:solidFill>
                <a:latin typeface="Fira Sans" pitchFamily="34" charset="0"/>
                <a:ea typeface="Fira Sans" pitchFamily="34" charset="-122"/>
                <a:cs typeface="Fira Sans" pitchFamily="34" charset="-120"/>
              </a:rPr>
              <a:t>Advanced Sampling:</a:t>
            </a:r>
            <a:pPr algn="l" indent="0" marL="0">
              <a:lnSpc>
                <a:spcPts val="1900"/>
              </a:lnSpc>
              <a:buNone/>
            </a:pPr>
            <a:r>
              <a:rPr lang="en-US" sz="1150" dirty="0">
                <a:solidFill>
                  <a:srgbClr val="DAD1E6"/>
                </a:solidFill>
                <a:latin typeface="Fira Sans" pitchFamily="34" charset="0"/>
                <a:ea typeface="Fira Sans" pitchFamily="34" charset="-122"/>
                <a:cs typeface="Fira Sans" pitchFamily="34" charset="-120"/>
              </a:rPr>
              <a:t> Apply more advanced techniques to handle data imbalance (e.g., SMOTE, ADASYN) to potentially improve model performance, especially Recall.</a:t>
            </a:r>
            <a:endParaRPr lang="en-US" sz="1150" dirty="0"/>
          </a:p>
        </p:txBody>
      </p:sp>
      <p:sp>
        <p:nvSpPr>
          <p:cNvPr id="24" name="Shape 19"/>
          <p:cNvSpPr/>
          <p:nvPr/>
        </p:nvSpPr>
        <p:spPr>
          <a:xfrm>
            <a:off x="7507248" y="5414367"/>
            <a:ext cx="604957" cy="1028224"/>
          </a:xfrm>
          <a:prstGeom prst="roundRect">
            <a:avLst>
              <a:gd name="adj" fmla="val 360033"/>
            </a:avLst>
          </a:prstGeom>
          <a:solidFill>
            <a:srgbClr val="433550"/>
          </a:solidFill>
          <a:ln/>
        </p:spPr>
      </p:sp>
      <p:sp>
        <p:nvSpPr>
          <p:cNvPr id="25" name="Text 20"/>
          <p:cNvSpPr/>
          <p:nvPr/>
        </p:nvSpPr>
        <p:spPr>
          <a:xfrm>
            <a:off x="7696319" y="5786676"/>
            <a:ext cx="226814" cy="283488"/>
          </a:xfrm>
          <a:prstGeom prst="rect">
            <a:avLst/>
          </a:prstGeom>
          <a:noFill/>
          <a:ln/>
        </p:spPr>
        <p:txBody>
          <a:bodyPr wrap="none" lIns="0" tIns="0" rIns="0" bIns="0" rtlCol="0" anchor="t"/>
          <a:lstStyle/>
          <a:p>
            <a:pPr algn="l" indent="0" marL="0">
              <a:lnSpc>
                <a:spcPts val="1750"/>
              </a:lnSpc>
              <a:buNone/>
            </a:pPr>
            <a:r>
              <a:rPr lang="en-US" sz="1750" b="1" dirty="0">
                <a:solidFill>
                  <a:srgbClr val="DAD1E6"/>
                </a:solidFill>
                <a:latin typeface="Inconsolata Bold" pitchFamily="34" charset="0"/>
                <a:ea typeface="Inconsolata Bold" pitchFamily="34" charset="-122"/>
                <a:cs typeface="Inconsolata Bold" pitchFamily="34" charset="-120"/>
              </a:rPr>
              <a:t>4</a:t>
            </a:r>
            <a:endParaRPr lang="en-US" sz="1750" dirty="0"/>
          </a:p>
        </p:txBody>
      </p:sp>
      <p:sp>
        <p:nvSpPr>
          <p:cNvPr id="26" name="Text 21"/>
          <p:cNvSpPr/>
          <p:nvPr/>
        </p:nvSpPr>
        <p:spPr>
          <a:xfrm>
            <a:off x="8263414" y="5565577"/>
            <a:ext cx="5845254" cy="725805"/>
          </a:xfrm>
          <a:prstGeom prst="rect">
            <a:avLst/>
          </a:prstGeom>
          <a:noFill/>
          <a:ln/>
        </p:spPr>
        <p:txBody>
          <a:bodyPr wrap="square" lIns="0" tIns="0" rIns="0" bIns="0" rtlCol="0" anchor="t"/>
          <a:lstStyle/>
          <a:p>
            <a:pPr algn="l" indent="0" marL="0">
              <a:lnSpc>
                <a:spcPts val="1900"/>
              </a:lnSpc>
              <a:buNone/>
            </a:pPr>
            <a:r>
              <a:rPr lang="en-US" sz="1150" b="1" dirty="0">
                <a:solidFill>
                  <a:srgbClr val="DAD1E6"/>
                </a:solidFill>
                <a:latin typeface="Fira Sans" pitchFamily="34" charset="0"/>
                <a:ea typeface="Fira Sans" pitchFamily="34" charset="-122"/>
                <a:cs typeface="Fira Sans" pitchFamily="34" charset="-120"/>
              </a:rPr>
              <a:t>Automated Monitoring:</a:t>
            </a:r>
            <a:pPr algn="l" indent="0" marL="0">
              <a:lnSpc>
                <a:spcPts val="1900"/>
              </a:lnSpc>
              <a:buNone/>
            </a:pPr>
            <a:r>
              <a:rPr lang="en-US" sz="1150" dirty="0">
                <a:solidFill>
                  <a:srgbClr val="DAD1E6"/>
                </a:solidFill>
                <a:latin typeface="Fira Sans" pitchFamily="34" charset="0"/>
                <a:ea typeface="Fira Sans" pitchFamily="34" charset="-122"/>
                <a:cs typeface="Fira Sans" pitchFamily="34" charset="-120"/>
              </a:rPr>
              <a:t> Develop a system for continuous monitoring of model performance in a production environment and automated retraining with fresh data to adapt to changing economic conditions and client behaviours.</a:t>
            </a:r>
            <a:endParaRPr lang="en-US" sz="1150" dirty="0"/>
          </a:p>
        </p:txBody>
      </p:sp>
      <p:sp>
        <p:nvSpPr>
          <p:cNvPr id="27" name="Shape 22"/>
          <p:cNvSpPr/>
          <p:nvPr/>
        </p:nvSpPr>
        <p:spPr>
          <a:xfrm>
            <a:off x="7507248" y="6555938"/>
            <a:ext cx="604957" cy="1028224"/>
          </a:xfrm>
          <a:prstGeom prst="roundRect">
            <a:avLst>
              <a:gd name="adj" fmla="val 360033"/>
            </a:avLst>
          </a:prstGeom>
          <a:solidFill>
            <a:srgbClr val="433550"/>
          </a:solidFill>
          <a:ln/>
        </p:spPr>
      </p:sp>
      <p:sp>
        <p:nvSpPr>
          <p:cNvPr id="28" name="Text 23"/>
          <p:cNvSpPr/>
          <p:nvPr/>
        </p:nvSpPr>
        <p:spPr>
          <a:xfrm>
            <a:off x="7696319" y="6928247"/>
            <a:ext cx="226814" cy="283488"/>
          </a:xfrm>
          <a:prstGeom prst="rect">
            <a:avLst/>
          </a:prstGeom>
          <a:noFill/>
          <a:ln/>
        </p:spPr>
        <p:txBody>
          <a:bodyPr wrap="none" lIns="0" tIns="0" rIns="0" bIns="0" rtlCol="0" anchor="t"/>
          <a:lstStyle/>
          <a:p>
            <a:pPr algn="l" indent="0" marL="0">
              <a:lnSpc>
                <a:spcPts val="1750"/>
              </a:lnSpc>
              <a:buNone/>
            </a:pPr>
            <a:r>
              <a:rPr lang="en-US" sz="1750" b="1" dirty="0">
                <a:solidFill>
                  <a:srgbClr val="DAD1E6"/>
                </a:solidFill>
                <a:latin typeface="Inconsolata Bold" pitchFamily="34" charset="0"/>
                <a:ea typeface="Inconsolata Bold" pitchFamily="34" charset="-122"/>
                <a:cs typeface="Inconsolata Bold" pitchFamily="34" charset="-120"/>
              </a:rPr>
              <a:t>5</a:t>
            </a:r>
            <a:endParaRPr lang="en-US" sz="1750" dirty="0"/>
          </a:p>
        </p:txBody>
      </p:sp>
      <p:sp>
        <p:nvSpPr>
          <p:cNvPr id="29" name="Text 24"/>
          <p:cNvSpPr/>
          <p:nvPr/>
        </p:nvSpPr>
        <p:spPr>
          <a:xfrm>
            <a:off x="8263414" y="6707148"/>
            <a:ext cx="5845254" cy="725805"/>
          </a:xfrm>
          <a:prstGeom prst="rect">
            <a:avLst/>
          </a:prstGeom>
          <a:noFill/>
          <a:ln/>
        </p:spPr>
        <p:txBody>
          <a:bodyPr wrap="square" lIns="0" tIns="0" rIns="0" bIns="0" rtlCol="0" anchor="t"/>
          <a:lstStyle/>
          <a:p>
            <a:pPr algn="l" indent="0" marL="0">
              <a:lnSpc>
                <a:spcPts val="1900"/>
              </a:lnSpc>
              <a:buNone/>
            </a:pPr>
            <a:r>
              <a:rPr lang="en-US" sz="1150" b="1" dirty="0">
                <a:solidFill>
                  <a:srgbClr val="DAD1E6"/>
                </a:solidFill>
                <a:latin typeface="Fira Sans" pitchFamily="34" charset="0"/>
                <a:ea typeface="Fira Sans" pitchFamily="34" charset="-122"/>
                <a:cs typeface="Fira Sans" pitchFamily="34" charset="-120"/>
              </a:rPr>
              <a:t>Interactive Scenarios:</a:t>
            </a:r>
            <a:pPr algn="l" indent="0" marL="0">
              <a:lnSpc>
                <a:spcPts val="1900"/>
              </a:lnSpc>
              <a:buNone/>
            </a:pPr>
            <a:r>
              <a:rPr lang="en-US" sz="1150" dirty="0">
                <a:solidFill>
                  <a:srgbClr val="DAD1E6"/>
                </a:solidFill>
                <a:latin typeface="Fira Sans" pitchFamily="34" charset="0"/>
                <a:ea typeface="Fira Sans" pitchFamily="34" charset="-122"/>
                <a:cs typeface="Fira Sans" pitchFamily="34" charset="-120"/>
              </a:rPr>
              <a:t> Enhance the Tableau dashboards to allow users to explore "what-if" scenarios, helping them understand how changes in client behaviour might impact their risk profile.</a:t>
            </a:r>
            <a:endParaRPr lang="en-US" sz="11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2097286" y="596741"/>
            <a:ext cx="4949428" cy="562570"/>
          </a:xfrm>
          <a:prstGeom prst="rect">
            <a:avLst/>
          </a:prstGeom>
          <a:noFill/>
          <a:ln/>
        </p:spPr>
        <p:txBody>
          <a:bodyPr wrap="none" lIns="0" tIns="0" rIns="0" bIns="0" rtlCol="0" anchor="t"/>
          <a:lstStyle/>
          <a:p>
            <a:pPr algn="ctr" indent="0" marL="0">
              <a:lnSpc>
                <a:spcPts val="4400"/>
              </a:lnSpc>
              <a:buNone/>
            </a:pPr>
            <a:r>
              <a:rPr lang="en-US" sz="3500" b="1" dirty="0">
                <a:solidFill>
                  <a:srgbClr val="F94CAF"/>
                </a:solidFill>
                <a:latin typeface="Inconsolata Bold" pitchFamily="34" charset="0"/>
                <a:ea typeface="Inconsolata Bold" pitchFamily="34" charset="-122"/>
                <a:cs typeface="Inconsolata Bold" pitchFamily="34" charset="-120"/>
              </a:rPr>
              <a:t>Conclusion &amp; Questions</a:t>
            </a:r>
            <a:endParaRPr lang="en-US" sz="3500" dirty="0"/>
          </a:p>
        </p:txBody>
      </p:sp>
      <p:sp>
        <p:nvSpPr>
          <p:cNvPr id="4" name="Text 1"/>
          <p:cNvSpPr/>
          <p:nvPr/>
        </p:nvSpPr>
        <p:spPr>
          <a:xfrm>
            <a:off x="630079" y="1429345"/>
            <a:ext cx="7883842" cy="576024"/>
          </a:xfrm>
          <a:prstGeom prst="rect">
            <a:avLst/>
          </a:prstGeom>
          <a:noFill/>
          <a:ln/>
        </p:spPr>
        <p:txBody>
          <a:bodyPr wrap="square" lIns="0" tIns="0" rIns="0" bIns="0" rtlCol="0" anchor="t"/>
          <a:lstStyle/>
          <a:p>
            <a:pPr algn="l" indent="0" marL="0">
              <a:lnSpc>
                <a:spcPts val="2250"/>
              </a:lnSpc>
              <a:buNone/>
            </a:pPr>
            <a:r>
              <a:rPr lang="en-US" sz="1400" dirty="0">
                <a:solidFill>
                  <a:srgbClr val="DAD1E6"/>
                </a:solidFill>
                <a:latin typeface="Fira Sans" pitchFamily="34" charset="0"/>
                <a:ea typeface="Fira Sans" pitchFamily="34" charset="-122"/>
                <a:cs typeface="Fira Sans" pitchFamily="34" charset="-120"/>
              </a:rPr>
              <a:t>Our journey through credit risk prediction has revealed powerful insights and practical applications. Let's recap the core value of this project.</a:t>
            </a:r>
            <a:endParaRPr lang="en-US" sz="1400" dirty="0"/>
          </a:p>
        </p:txBody>
      </p:sp>
      <p:sp>
        <p:nvSpPr>
          <p:cNvPr id="5" name="Text 2"/>
          <p:cNvSpPr/>
          <p:nvPr/>
        </p:nvSpPr>
        <p:spPr>
          <a:xfrm>
            <a:off x="630079" y="2387918"/>
            <a:ext cx="3598664" cy="281226"/>
          </a:xfrm>
          <a:prstGeom prst="rect">
            <a:avLst/>
          </a:prstGeom>
          <a:noFill/>
          <a:ln/>
        </p:spPr>
        <p:txBody>
          <a:bodyPr wrap="none" lIns="0" tIns="0" rIns="0" bIns="0" rtlCol="0" anchor="t"/>
          <a:lstStyle/>
          <a:p>
            <a:pPr algn="l" indent="0" marL="0">
              <a:lnSpc>
                <a:spcPts val="2200"/>
              </a:lnSpc>
              <a:buNone/>
            </a:pPr>
            <a:r>
              <a:rPr lang="en-US" sz="1750" b="1" dirty="0">
                <a:solidFill>
                  <a:srgbClr val="F94CAF"/>
                </a:solidFill>
                <a:latin typeface="Inconsolata Bold" pitchFamily="34" charset="0"/>
                <a:ea typeface="Inconsolata Bold" pitchFamily="34" charset="-122"/>
                <a:cs typeface="Inconsolata Bold" pitchFamily="34" charset="-120"/>
              </a:rPr>
              <a:t>Recap: The Value of This Project</a:t>
            </a:r>
            <a:endParaRPr lang="en-US" sz="1750" dirty="0"/>
          </a:p>
        </p:txBody>
      </p:sp>
      <p:sp>
        <p:nvSpPr>
          <p:cNvPr id="6" name="Text 3"/>
          <p:cNvSpPr/>
          <p:nvPr/>
        </p:nvSpPr>
        <p:spPr>
          <a:xfrm>
            <a:off x="630079" y="2849166"/>
            <a:ext cx="3722370" cy="1440061"/>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DAD1E6"/>
                </a:solidFill>
                <a:latin typeface="Fira Sans" pitchFamily="34" charset="0"/>
                <a:ea typeface="Fira Sans" pitchFamily="34" charset="-122"/>
                <a:cs typeface="Fira Sans" pitchFamily="34" charset="-120"/>
              </a:rPr>
              <a:t>Our "Credit Risk Prediction" project successfully analysed key factors influencing credit card default, demonstrating the power of data analytics in financial risk management.</a:t>
            </a:r>
            <a:endParaRPr lang="en-US" sz="1400" dirty="0"/>
          </a:p>
        </p:txBody>
      </p:sp>
      <p:sp>
        <p:nvSpPr>
          <p:cNvPr id="7" name="Text 4"/>
          <p:cNvSpPr/>
          <p:nvPr/>
        </p:nvSpPr>
        <p:spPr>
          <a:xfrm>
            <a:off x="630079" y="4352211"/>
            <a:ext cx="3722370" cy="115204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DAD1E6"/>
                </a:solidFill>
                <a:latin typeface="Fira Sans" pitchFamily="34" charset="0"/>
                <a:ea typeface="Fira Sans" pitchFamily="34" charset="-122"/>
                <a:cs typeface="Fira Sans" pitchFamily="34" charset="-120"/>
              </a:rPr>
              <a:t>We identified critical behavioural patterns, such as payment delays and credit utilization, as strong indicators of default risk.</a:t>
            </a:r>
            <a:endParaRPr lang="en-US" sz="1400" dirty="0"/>
          </a:p>
        </p:txBody>
      </p:sp>
      <p:sp>
        <p:nvSpPr>
          <p:cNvPr id="8" name="Text 5"/>
          <p:cNvSpPr/>
          <p:nvPr/>
        </p:nvSpPr>
        <p:spPr>
          <a:xfrm>
            <a:off x="630079" y="5567243"/>
            <a:ext cx="3722370" cy="1440061"/>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DAD1E6"/>
                </a:solidFill>
                <a:latin typeface="Fira Sans" pitchFamily="34" charset="0"/>
                <a:ea typeface="Fira Sans" pitchFamily="34" charset="-122"/>
                <a:cs typeface="Fira Sans" pitchFamily="34" charset="-120"/>
              </a:rPr>
              <a:t>The predictive models developed provide a valuable tool for financial institutions to proactively identify and manage high-risk accounts, potentially preventing significant financial losses.</a:t>
            </a:r>
            <a:endParaRPr lang="en-US" sz="1400" dirty="0"/>
          </a:p>
        </p:txBody>
      </p:sp>
      <p:sp>
        <p:nvSpPr>
          <p:cNvPr id="9" name="Text 6"/>
          <p:cNvSpPr/>
          <p:nvPr/>
        </p:nvSpPr>
        <p:spPr>
          <a:xfrm>
            <a:off x="4799171" y="2387918"/>
            <a:ext cx="2250281" cy="281226"/>
          </a:xfrm>
          <a:prstGeom prst="rect">
            <a:avLst/>
          </a:prstGeom>
          <a:noFill/>
          <a:ln/>
        </p:spPr>
        <p:txBody>
          <a:bodyPr wrap="none" lIns="0" tIns="0" rIns="0" bIns="0" rtlCol="0" anchor="t"/>
          <a:lstStyle/>
          <a:p>
            <a:pPr algn="l" indent="0" marL="0">
              <a:lnSpc>
                <a:spcPts val="2200"/>
              </a:lnSpc>
              <a:buNone/>
            </a:pPr>
            <a:r>
              <a:rPr lang="en-US" sz="1750" b="1" dirty="0">
                <a:solidFill>
                  <a:srgbClr val="F94CAF"/>
                </a:solidFill>
                <a:latin typeface="Inconsolata Bold" pitchFamily="34" charset="0"/>
                <a:ea typeface="Inconsolata Bold" pitchFamily="34" charset="-122"/>
                <a:cs typeface="Inconsolata Bold" pitchFamily="34" charset="-120"/>
              </a:rPr>
              <a:t>Key Takeaways</a:t>
            </a:r>
            <a:endParaRPr lang="en-US" sz="1750" dirty="0"/>
          </a:p>
        </p:txBody>
      </p:sp>
      <p:sp>
        <p:nvSpPr>
          <p:cNvPr id="10" name="Text 7"/>
          <p:cNvSpPr/>
          <p:nvPr/>
        </p:nvSpPr>
        <p:spPr>
          <a:xfrm>
            <a:off x="4799171" y="2849166"/>
            <a:ext cx="3722370" cy="576024"/>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DAD1E6"/>
                </a:solidFill>
                <a:latin typeface="Fira Sans" pitchFamily="34" charset="0"/>
                <a:ea typeface="Fira Sans" pitchFamily="34" charset="-122"/>
                <a:cs typeface="Fira Sans" pitchFamily="34" charset="-120"/>
              </a:rPr>
              <a:t>Data-driven insights are indispensable for robust credit risk assessment.</a:t>
            </a:r>
            <a:endParaRPr lang="en-US" sz="1400" dirty="0"/>
          </a:p>
        </p:txBody>
      </p:sp>
      <p:sp>
        <p:nvSpPr>
          <p:cNvPr id="11" name="Text 8"/>
          <p:cNvSpPr/>
          <p:nvPr/>
        </p:nvSpPr>
        <p:spPr>
          <a:xfrm>
            <a:off x="4799171" y="3488174"/>
            <a:ext cx="3722370" cy="864037"/>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DAD1E6"/>
                </a:solidFill>
                <a:latin typeface="Fira Sans" pitchFamily="34" charset="0"/>
                <a:ea typeface="Fira Sans" pitchFamily="34" charset="-122"/>
                <a:cs typeface="Fira Sans" pitchFamily="34" charset="-120"/>
              </a:rPr>
              <a:t>Focusing on specific behavioral indicators can significantly improve prediction accuracy.</a:t>
            </a:r>
            <a:endParaRPr lang="en-US" sz="1400" dirty="0"/>
          </a:p>
        </p:txBody>
      </p:sp>
      <p:sp>
        <p:nvSpPr>
          <p:cNvPr id="12" name="Text 9"/>
          <p:cNvSpPr/>
          <p:nvPr/>
        </p:nvSpPr>
        <p:spPr>
          <a:xfrm>
            <a:off x="4799171" y="4415195"/>
            <a:ext cx="3722370" cy="864037"/>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DAD1E6"/>
                </a:solidFill>
                <a:latin typeface="Fira Sans" pitchFamily="34" charset="0"/>
                <a:ea typeface="Fira Sans" pitchFamily="34" charset="-122"/>
                <a:cs typeface="Fira Sans" pitchFamily="34" charset="-120"/>
              </a:rPr>
              <a:t>Machine learning models offer a powerful capability to enhance traditional risk management.</a:t>
            </a:r>
            <a:endParaRPr lang="en-US" sz="1400" dirty="0"/>
          </a:p>
        </p:txBody>
      </p:sp>
      <p:sp>
        <p:nvSpPr>
          <p:cNvPr id="13" name="Text 10"/>
          <p:cNvSpPr/>
          <p:nvPr/>
        </p:nvSpPr>
        <p:spPr>
          <a:xfrm>
            <a:off x="630079" y="7272814"/>
            <a:ext cx="7883842" cy="360045"/>
          </a:xfrm>
          <a:prstGeom prst="rect">
            <a:avLst/>
          </a:prstGeom>
          <a:noFill/>
          <a:ln/>
        </p:spPr>
        <p:txBody>
          <a:bodyPr wrap="none" lIns="0" tIns="0" rIns="0" bIns="0" rtlCol="0" anchor="t"/>
          <a:lstStyle/>
          <a:p>
            <a:pPr algn="ctr" indent="0" marL="0">
              <a:lnSpc>
                <a:spcPts val="2800"/>
              </a:lnSpc>
              <a:buNone/>
            </a:pPr>
            <a:r>
              <a:rPr lang="en-US" sz="1750" dirty="0">
                <a:solidFill>
                  <a:srgbClr val="DAD1E6"/>
                </a:solidFill>
                <a:latin typeface="Fira Sans" pitchFamily="34" charset="0"/>
                <a:ea typeface="Fira Sans" pitchFamily="34" charset="-122"/>
                <a:cs typeface="Fira Sans" pitchFamily="34" charset="-120"/>
              </a:rPr>
              <a:t>Thank You!</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29087" y="1039654"/>
            <a:ext cx="7751088" cy="484584"/>
          </a:xfrm>
          <a:prstGeom prst="rect">
            <a:avLst/>
          </a:prstGeom>
          <a:noFill/>
          <a:ln/>
        </p:spPr>
        <p:txBody>
          <a:bodyPr wrap="none" lIns="0" tIns="0" rIns="0" bIns="0" rtlCol="0" anchor="t"/>
          <a:lstStyle/>
          <a:p>
            <a:pPr algn="l" indent="0" marL="0">
              <a:lnSpc>
                <a:spcPts val="3800"/>
              </a:lnSpc>
              <a:buNone/>
            </a:pPr>
            <a:r>
              <a:rPr lang="en-US" sz="3050" b="1" dirty="0">
                <a:solidFill>
                  <a:srgbClr val="F94CAF"/>
                </a:solidFill>
                <a:latin typeface="Inconsolata Bold" pitchFamily="34" charset="0"/>
                <a:ea typeface="Inconsolata Bold" pitchFamily="34" charset="-122"/>
                <a:cs typeface="Inconsolata Bold" pitchFamily="34" charset="-120"/>
              </a:rPr>
              <a:t>Credit Risk: Understanding the Challenge</a:t>
            </a:r>
            <a:endParaRPr lang="en-US" sz="3050" dirty="0"/>
          </a:p>
        </p:txBody>
      </p:sp>
      <p:sp>
        <p:nvSpPr>
          <p:cNvPr id="4" name="Shape 1"/>
          <p:cNvSpPr/>
          <p:nvPr/>
        </p:nvSpPr>
        <p:spPr>
          <a:xfrm>
            <a:off x="6029087" y="1756767"/>
            <a:ext cx="3951803" cy="3782735"/>
          </a:xfrm>
          <a:prstGeom prst="roundRect">
            <a:avLst>
              <a:gd name="adj" fmla="val 615"/>
            </a:avLst>
          </a:prstGeom>
          <a:solidFill>
            <a:srgbClr val="241631"/>
          </a:solidFill>
          <a:ln w="22860">
            <a:solidFill>
              <a:srgbClr val="5C4E69"/>
            </a:solidFill>
            <a:prstDash val="solid"/>
          </a:ln>
        </p:spPr>
      </p:sp>
      <p:sp>
        <p:nvSpPr>
          <p:cNvPr id="5" name="Text 2"/>
          <p:cNvSpPr/>
          <p:nvPr/>
        </p:nvSpPr>
        <p:spPr>
          <a:xfrm>
            <a:off x="6206966" y="1934647"/>
            <a:ext cx="3596045" cy="248126"/>
          </a:xfrm>
          <a:prstGeom prst="rect">
            <a:avLst/>
          </a:prstGeom>
          <a:noFill/>
          <a:ln/>
        </p:spPr>
        <p:txBody>
          <a:bodyPr wrap="none" lIns="0" tIns="0" rIns="0" bIns="0" rtlCol="0" anchor="t"/>
          <a:lstStyle/>
          <a:p>
            <a:pPr algn="l" indent="0" marL="0">
              <a:lnSpc>
                <a:spcPts val="1950"/>
              </a:lnSpc>
              <a:buNone/>
            </a:pPr>
            <a:r>
              <a:rPr lang="en-US" sz="1200" b="1" dirty="0">
                <a:solidFill>
                  <a:srgbClr val="DAD1E6"/>
                </a:solidFill>
                <a:latin typeface="Fira Sans" pitchFamily="34" charset="0"/>
                <a:ea typeface="Fira Sans" pitchFamily="34" charset="-122"/>
                <a:cs typeface="Fira Sans" pitchFamily="34" charset="-120"/>
              </a:rPr>
              <a:t>What is Credit Risk?</a:t>
            </a:r>
            <a:endParaRPr lang="en-US" sz="1200" dirty="0"/>
          </a:p>
        </p:txBody>
      </p:sp>
      <p:sp>
        <p:nvSpPr>
          <p:cNvPr id="6" name="Text 3"/>
          <p:cNvSpPr/>
          <p:nvPr/>
        </p:nvSpPr>
        <p:spPr>
          <a:xfrm>
            <a:off x="6206966" y="2275761"/>
            <a:ext cx="3596045" cy="744379"/>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DAD1E6"/>
                </a:solidFill>
                <a:latin typeface="Fira Sans" pitchFamily="34" charset="0"/>
                <a:ea typeface="Fira Sans" pitchFamily="34" charset="-122"/>
                <a:cs typeface="Fira Sans" pitchFamily="34" charset="-120"/>
              </a:rPr>
              <a:t>Credit risk refers to the possibility of a borrower failing to meet their debt obligations (like credit card payments).</a:t>
            </a:r>
            <a:endParaRPr lang="en-US" sz="1200" dirty="0"/>
          </a:p>
        </p:txBody>
      </p:sp>
      <p:sp>
        <p:nvSpPr>
          <p:cNvPr id="7" name="Text 4"/>
          <p:cNvSpPr/>
          <p:nvPr/>
        </p:nvSpPr>
        <p:spPr>
          <a:xfrm>
            <a:off x="6206966" y="3074313"/>
            <a:ext cx="3596045" cy="496253"/>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DAD1E6"/>
                </a:solidFill>
                <a:latin typeface="Fira Sans" pitchFamily="34" charset="0"/>
                <a:ea typeface="Fira Sans" pitchFamily="34" charset="-122"/>
                <a:cs typeface="Fira Sans" pitchFamily="34" charset="-120"/>
              </a:rPr>
              <a:t>For financial institutions, this translates directly into potential financial losses.</a:t>
            </a:r>
            <a:endParaRPr lang="en-US" sz="1200" dirty="0"/>
          </a:p>
        </p:txBody>
      </p:sp>
      <p:sp>
        <p:nvSpPr>
          <p:cNvPr id="8" name="Shape 5"/>
          <p:cNvSpPr/>
          <p:nvPr/>
        </p:nvSpPr>
        <p:spPr>
          <a:xfrm>
            <a:off x="10135910" y="1756767"/>
            <a:ext cx="3951803" cy="3782735"/>
          </a:xfrm>
          <a:prstGeom prst="roundRect">
            <a:avLst>
              <a:gd name="adj" fmla="val 615"/>
            </a:avLst>
          </a:prstGeom>
          <a:solidFill>
            <a:srgbClr val="241631"/>
          </a:solidFill>
          <a:ln w="22860">
            <a:solidFill>
              <a:srgbClr val="5C4E69"/>
            </a:solidFill>
            <a:prstDash val="solid"/>
          </a:ln>
        </p:spPr>
      </p:sp>
      <p:sp>
        <p:nvSpPr>
          <p:cNvPr id="9" name="Text 6"/>
          <p:cNvSpPr/>
          <p:nvPr/>
        </p:nvSpPr>
        <p:spPr>
          <a:xfrm>
            <a:off x="10313789" y="1934647"/>
            <a:ext cx="3596045" cy="248126"/>
          </a:xfrm>
          <a:prstGeom prst="rect">
            <a:avLst/>
          </a:prstGeom>
          <a:noFill/>
          <a:ln/>
        </p:spPr>
        <p:txBody>
          <a:bodyPr wrap="none" lIns="0" tIns="0" rIns="0" bIns="0" rtlCol="0" anchor="t"/>
          <a:lstStyle/>
          <a:p>
            <a:pPr algn="l" indent="0" marL="0">
              <a:lnSpc>
                <a:spcPts val="1950"/>
              </a:lnSpc>
              <a:buNone/>
            </a:pPr>
            <a:r>
              <a:rPr lang="en-US" sz="1200" b="1" dirty="0">
                <a:solidFill>
                  <a:srgbClr val="DAD1E6"/>
                </a:solidFill>
                <a:latin typeface="Fira Sans" pitchFamily="34" charset="0"/>
                <a:ea typeface="Fira Sans" pitchFamily="34" charset="-122"/>
                <a:cs typeface="Fira Sans" pitchFamily="34" charset="-120"/>
              </a:rPr>
              <a:t>Why is Predicting Credit Risk Important?</a:t>
            </a:r>
            <a:endParaRPr lang="en-US" sz="1200" dirty="0"/>
          </a:p>
        </p:txBody>
      </p:sp>
      <p:sp>
        <p:nvSpPr>
          <p:cNvPr id="10" name="Text 7"/>
          <p:cNvSpPr/>
          <p:nvPr/>
        </p:nvSpPr>
        <p:spPr>
          <a:xfrm>
            <a:off x="10313789" y="2275761"/>
            <a:ext cx="3596045" cy="992505"/>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DAD1E6"/>
                </a:solidFill>
                <a:latin typeface="Fira Sans" pitchFamily="34" charset="0"/>
                <a:ea typeface="Fira Sans" pitchFamily="34" charset="-122"/>
                <a:cs typeface="Fira Sans" pitchFamily="34" charset="-120"/>
              </a:rPr>
              <a:t>Mitigating Financial Losses:</a:t>
            </a:r>
            <a:pPr algn="l" indent="0" marL="0">
              <a:lnSpc>
                <a:spcPts val="1950"/>
              </a:lnSpc>
              <a:buNone/>
            </a:pPr>
            <a:r>
              <a:rPr lang="en-US" sz="1200" dirty="0">
                <a:solidFill>
                  <a:srgbClr val="DAD1E6"/>
                </a:solidFill>
                <a:latin typeface="Fira Sans" pitchFamily="34" charset="0"/>
                <a:ea typeface="Fira Sans" pitchFamily="34" charset="-122"/>
                <a:cs typeface="Fira Sans" pitchFamily="34" charset="-120"/>
              </a:rPr>
              <a:t> Accurately identifying clients at high risk of default allows institutions to take proactive measures, minimizing financial write-offs.</a:t>
            </a:r>
            <a:endParaRPr lang="en-US" sz="1200" dirty="0"/>
          </a:p>
        </p:txBody>
      </p:sp>
      <p:sp>
        <p:nvSpPr>
          <p:cNvPr id="11" name="Text 8"/>
          <p:cNvSpPr/>
          <p:nvPr/>
        </p:nvSpPr>
        <p:spPr>
          <a:xfrm>
            <a:off x="10313789" y="3322439"/>
            <a:ext cx="3596045" cy="992505"/>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DAD1E6"/>
                </a:solidFill>
                <a:latin typeface="Fira Sans" pitchFamily="34" charset="0"/>
                <a:ea typeface="Fira Sans" pitchFamily="34" charset="-122"/>
                <a:cs typeface="Fira Sans" pitchFamily="34" charset="-120"/>
              </a:rPr>
              <a:t>Informing Lending Decisions:</a:t>
            </a:r>
            <a:pPr algn="l" indent="0" marL="0">
              <a:lnSpc>
                <a:spcPts val="1950"/>
              </a:lnSpc>
              <a:buNone/>
            </a:pPr>
            <a:r>
              <a:rPr lang="en-US" sz="1200" dirty="0">
                <a:solidFill>
                  <a:srgbClr val="DAD1E6"/>
                </a:solidFill>
                <a:latin typeface="Fira Sans" pitchFamily="34" charset="0"/>
                <a:ea typeface="Fira Sans" pitchFamily="34" charset="-122"/>
                <a:cs typeface="Fira Sans" pitchFamily="34" charset="-120"/>
              </a:rPr>
              <a:t> Provides data-driven insights to make smarter choices about offering credit, setting limits, and determining interest rates.</a:t>
            </a:r>
            <a:endParaRPr lang="en-US" sz="1200" dirty="0"/>
          </a:p>
        </p:txBody>
      </p:sp>
      <p:sp>
        <p:nvSpPr>
          <p:cNvPr id="12" name="Text 9"/>
          <p:cNvSpPr/>
          <p:nvPr/>
        </p:nvSpPr>
        <p:spPr>
          <a:xfrm>
            <a:off x="10313789" y="4369118"/>
            <a:ext cx="3596045" cy="992505"/>
          </a:xfrm>
          <a:prstGeom prst="rect">
            <a:avLst/>
          </a:prstGeom>
          <a:noFill/>
          <a:ln/>
        </p:spPr>
        <p:txBody>
          <a:bodyPr wrap="square" lIns="0" tIns="0" rIns="0" bIns="0" rtlCol="0" anchor="t"/>
          <a:lstStyle/>
          <a:p>
            <a:pPr algn="l" marL="342900" indent="-342900">
              <a:lnSpc>
                <a:spcPts val="1950"/>
              </a:lnSpc>
              <a:buSzPct val="100000"/>
              <a:buChar char="•"/>
            </a:pPr>
            <a:r>
              <a:rPr lang="en-US" sz="1200" b="1" dirty="0">
                <a:solidFill>
                  <a:srgbClr val="DAD1E6"/>
                </a:solidFill>
                <a:latin typeface="Fira Sans" pitchFamily="34" charset="0"/>
                <a:ea typeface="Fira Sans" pitchFamily="34" charset="-122"/>
                <a:cs typeface="Fira Sans" pitchFamily="34" charset="-120"/>
              </a:rPr>
              <a:t>Optimizing Customer Strategies:</a:t>
            </a:r>
            <a:pPr algn="l" indent="0" marL="0">
              <a:lnSpc>
                <a:spcPts val="1950"/>
              </a:lnSpc>
              <a:buNone/>
            </a:pPr>
            <a:r>
              <a:rPr lang="en-US" sz="1200" dirty="0">
                <a:solidFill>
                  <a:srgbClr val="DAD1E6"/>
                </a:solidFill>
                <a:latin typeface="Fira Sans" pitchFamily="34" charset="0"/>
                <a:ea typeface="Fira Sans" pitchFamily="34" charset="-122"/>
                <a:cs typeface="Fira Sans" pitchFamily="34" charset="-120"/>
              </a:rPr>
              <a:t> Enables tailored approaches for different risk segments, from offering support to high-risk individuals to nurturing loyal, low-risk clients.</a:t>
            </a:r>
            <a:endParaRPr lang="en-US" sz="1200" dirty="0"/>
          </a:p>
        </p:txBody>
      </p:sp>
      <p:sp>
        <p:nvSpPr>
          <p:cNvPr id="13" name="Shape 10"/>
          <p:cNvSpPr/>
          <p:nvPr/>
        </p:nvSpPr>
        <p:spPr>
          <a:xfrm>
            <a:off x="6029087" y="5694521"/>
            <a:ext cx="8058626" cy="1495425"/>
          </a:xfrm>
          <a:prstGeom prst="roundRect">
            <a:avLst>
              <a:gd name="adj" fmla="val 1556"/>
            </a:avLst>
          </a:prstGeom>
          <a:solidFill>
            <a:srgbClr val="241631"/>
          </a:solidFill>
          <a:ln w="22860">
            <a:solidFill>
              <a:srgbClr val="5C4E69"/>
            </a:solidFill>
            <a:prstDash val="solid"/>
          </a:ln>
        </p:spPr>
      </p:sp>
      <p:sp>
        <p:nvSpPr>
          <p:cNvPr id="14" name="Text 11"/>
          <p:cNvSpPr/>
          <p:nvPr/>
        </p:nvSpPr>
        <p:spPr>
          <a:xfrm>
            <a:off x="6206966" y="5872401"/>
            <a:ext cx="7702868" cy="248126"/>
          </a:xfrm>
          <a:prstGeom prst="rect">
            <a:avLst/>
          </a:prstGeom>
          <a:noFill/>
          <a:ln/>
        </p:spPr>
        <p:txBody>
          <a:bodyPr wrap="none" lIns="0" tIns="0" rIns="0" bIns="0" rtlCol="0" anchor="t"/>
          <a:lstStyle/>
          <a:p>
            <a:pPr algn="l" indent="0" marL="0">
              <a:lnSpc>
                <a:spcPts val="1950"/>
              </a:lnSpc>
              <a:buNone/>
            </a:pPr>
            <a:r>
              <a:rPr lang="en-US" sz="1200" b="1" dirty="0">
                <a:solidFill>
                  <a:srgbClr val="DAD1E6"/>
                </a:solidFill>
                <a:latin typeface="Fira Sans" pitchFamily="34" charset="0"/>
                <a:ea typeface="Fira Sans" pitchFamily="34" charset="-122"/>
                <a:cs typeface="Fira Sans" pitchFamily="34" charset="-120"/>
              </a:rPr>
              <a:t>Our Project's Goal:</a:t>
            </a:r>
            <a:endParaRPr lang="en-US" sz="1200" dirty="0"/>
          </a:p>
        </p:txBody>
      </p:sp>
      <p:sp>
        <p:nvSpPr>
          <p:cNvPr id="15" name="Text 12"/>
          <p:cNvSpPr/>
          <p:nvPr/>
        </p:nvSpPr>
        <p:spPr>
          <a:xfrm>
            <a:off x="6206966" y="6213515"/>
            <a:ext cx="7702868" cy="248126"/>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DAD1E6"/>
                </a:solidFill>
                <a:latin typeface="Fira Sans" pitchFamily="34" charset="0"/>
                <a:ea typeface="Fira Sans" pitchFamily="34" charset="-122"/>
                <a:cs typeface="Fira Sans" pitchFamily="34" charset="-120"/>
              </a:rPr>
              <a:t>To leverage historical data to analyse and identify key factors that drive credit card default.</a:t>
            </a:r>
            <a:endParaRPr lang="en-US" sz="1200" dirty="0"/>
          </a:p>
        </p:txBody>
      </p:sp>
      <p:sp>
        <p:nvSpPr>
          <p:cNvPr id="16" name="Text 13"/>
          <p:cNvSpPr/>
          <p:nvPr/>
        </p:nvSpPr>
        <p:spPr>
          <a:xfrm>
            <a:off x="6206966" y="6515814"/>
            <a:ext cx="7702868" cy="496253"/>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DAD1E6"/>
                </a:solidFill>
                <a:latin typeface="Fira Sans" pitchFamily="34" charset="0"/>
                <a:ea typeface="Fira Sans" pitchFamily="34" charset="-122"/>
                <a:cs typeface="Fira Sans" pitchFamily="34" charset="-120"/>
              </a:rPr>
              <a:t>To build and evaluate predictive models that can forecast a client's likelihood of defaulting on future payments.</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6141" y="436959"/>
            <a:ext cx="5163503" cy="496610"/>
          </a:xfrm>
          <a:prstGeom prst="rect">
            <a:avLst/>
          </a:prstGeom>
          <a:noFill/>
          <a:ln/>
        </p:spPr>
        <p:txBody>
          <a:bodyPr wrap="none" lIns="0" tIns="0" rIns="0" bIns="0" rtlCol="0" anchor="t"/>
          <a:lstStyle/>
          <a:p>
            <a:pPr algn="l" indent="0" marL="0">
              <a:lnSpc>
                <a:spcPts val="3900"/>
              </a:lnSpc>
              <a:buNone/>
            </a:pPr>
            <a:r>
              <a:rPr lang="en-US" sz="3100" b="1" dirty="0">
                <a:solidFill>
                  <a:srgbClr val="F94CAF"/>
                </a:solidFill>
                <a:latin typeface="Inconsolata Bold" pitchFamily="34" charset="0"/>
                <a:ea typeface="Inconsolata Bold" pitchFamily="34" charset="-122"/>
                <a:cs typeface="Inconsolata Bold" pitchFamily="34" charset="-120"/>
              </a:rPr>
              <a:t>Business Questions &amp; Goals</a:t>
            </a:r>
            <a:endParaRPr lang="en-US" sz="3100" dirty="0"/>
          </a:p>
        </p:txBody>
      </p:sp>
      <p:pic>
        <p:nvPicPr>
          <p:cNvPr id="3" name="Image 0" descr="preencoded.png">    </p:cNvPr>
          <p:cNvPicPr>
            <a:picLocks noChangeAspect="1"/>
          </p:cNvPicPr>
          <p:nvPr/>
        </p:nvPicPr>
        <p:blipFill>
          <a:blip r:embed="rId1"/>
          <a:stretch>
            <a:fillRect/>
          </a:stretch>
        </p:blipFill>
        <p:spPr>
          <a:xfrm>
            <a:off x="556141" y="1350645"/>
            <a:ext cx="6565225" cy="6565225"/>
          </a:xfrm>
          <a:prstGeom prst="rect">
            <a:avLst/>
          </a:prstGeom>
        </p:spPr>
      </p:pic>
      <p:sp>
        <p:nvSpPr>
          <p:cNvPr id="4" name="Shape 1"/>
          <p:cNvSpPr/>
          <p:nvPr/>
        </p:nvSpPr>
        <p:spPr>
          <a:xfrm>
            <a:off x="7516654" y="1350645"/>
            <a:ext cx="357545" cy="357545"/>
          </a:xfrm>
          <a:prstGeom prst="roundRect">
            <a:avLst>
              <a:gd name="adj" fmla="val 6667"/>
            </a:avLst>
          </a:prstGeom>
          <a:solidFill>
            <a:srgbClr val="433550"/>
          </a:solidFill>
          <a:ln/>
        </p:spPr>
      </p:sp>
      <p:sp>
        <p:nvSpPr>
          <p:cNvPr id="5" name="Text 2"/>
          <p:cNvSpPr/>
          <p:nvPr/>
        </p:nvSpPr>
        <p:spPr>
          <a:xfrm>
            <a:off x="7576185" y="1380411"/>
            <a:ext cx="238363" cy="297894"/>
          </a:xfrm>
          <a:prstGeom prst="rect">
            <a:avLst/>
          </a:prstGeom>
          <a:noFill/>
          <a:ln/>
        </p:spPr>
        <p:txBody>
          <a:bodyPr wrap="none" lIns="0" tIns="0" rIns="0" bIns="0" rtlCol="0" anchor="t"/>
          <a:lstStyle/>
          <a:p>
            <a:pPr algn="ctr" indent="0" marL="0">
              <a:lnSpc>
                <a:spcPts val="1850"/>
              </a:lnSpc>
              <a:buNone/>
            </a:pPr>
            <a:r>
              <a:rPr lang="en-US" sz="1850" b="1" dirty="0">
                <a:solidFill>
                  <a:srgbClr val="DAD1E6"/>
                </a:solidFill>
                <a:latin typeface="Inconsolata Bold" pitchFamily="34" charset="0"/>
                <a:ea typeface="Inconsolata Bold" pitchFamily="34" charset="-122"/>
                <a:cs typeface="Inconsolata Bold" pitchFamily="34" charset="-120"/>
              </a:rPr>
              <a:t>1</a:t>
            </a:r>
            <a:endParaRPr lang="en-US" sz="1850" dirty="0"/>
          </a:p>
        </p:txBody>
      </p:sp>
      <p:sp>
        <p:nvSpPr>
          <p:cNvPr id="6" name="Text 3"/>
          <p:cNvSpPr/>
          <p:nvPr/>
        </p:nvSpPr>
        <p:spPr>
          <a:xfrm>
            <a:off x="8033028" y="1405176"/>
            <a:ext cx="4465796" cy="248245"/>
          </a:xfrm>
          <a:prstGeom prst="rect">
            <a:avLst/>
          </a:prstGeom>
          <a:noFill/>
          <a:ln/>
        </p:spPr>
        <p:txBody>
          <a:bodyPr wrap="none" lIns="0" tIns="0" rIns="0" bIns="0" rtlCol="0" anchor="t"/>
          <a:lstStyle/>
          <a:p>
            <a:pPr algn="l" indent="0" marL="0">
              <a:lnSpc>
                <a:spcPts val="1950"/>
              </a:lnSpc>
              <a:buNone/>
            </a:pPr>
            <a:r>
              <a:rPr lang="en-US" sz="1550" b="1" dirty="0">
                <a:solidFill>
                  <a:srgbClr val="DAD1E6"/>
                </a:solidFill>
                <a:latin typeface="Inconsolata Bold" pitchFamily="34" charset="0"/>
                <a:ea typeface="Inconsolata Bold" pitchFamily="34" charset="-122"/>
                <a:cs typeface="Inconsolata Bold" pitchFamily="34" charset="-120"/>
              </a:rPr>
              <a:t>Which features most influence credit default?</a:t>
            </a:r>
            <a:endParaRPr lang="en-US" sz="1550" dirty="0"/>
          </a:p>
        </p:txBody>
      </p:sp>
      <p:sp>
        <p:nvSpPr>
          <p:cNvPr id="7" name="Text 4"/>
          <p:cNvSpPr/>
          <p:nvPr/>
        </p:nvSpPr>
        <p:spPr>
          <a:xfrm>
            <a:off x="8033028" y="1812250"/>
            <a:ext cx="6048851" cy="508635"/>
          </a:xfrm>
          <a:prstGeom prst="rect">
            <a:avLst/>
          </a:prstGeom>
          <a:noFill/>
          <a:ln/>
        </p:spPr>
        <p:txBody>
          <a:bodyPr wrap="square" lIns="0" tIns="0" rIns="0" bIns="0" rtlCol="0" anchor="t"/>
          <a:lstStyle/>
          <a:p>
            <a:pPr algn="l" marL="342900" indent="-342900">
              <a:lnSpc>
                <a:spcPts val="2000"/>
              </a:lnSpc>
              <a:buSzPct val="100000"/>
              <a:buChar char="•"/>
            </a:pPr>
            <a:r>
              <a:rPr lang="en-US" sz="1250" i="1" dirty="0">
                <a:solidFill>
                  <a:srgbClr val="DAD1E6"/>
                </a:solidFill>
                <a:latin typeface="Fira Sans" pitchFamily="34" charset="0"/>
                <a:ea typeface="Fira Sans" pitchFamily="34" charset="-122"/>
                <a:cs typeface="Fira Sans" pitchFamily="34" charset="-120"/>
              </a:rPr>
              <a:t>Why this matters:</a:t>
            </a:r>
            <a:pPr algn="l" indent="0" marL="0">
              <a:lnSpc>
                <a:spcPts val="2000"/>
              </a:lnSpc>
              <a:buNone/>
            </a:pPr>
            <a:r>
              <a:rPr lang="en-US" sz="1250" dirty="0">
                <a:solidFill>
                  <a:srgbClr val="DAD1E6"/>
                </a:solidFill>
                <a:latin typeface="Fira Sans" pitchFamily="34" charset="0"/>
                <a:ea typeface="Fira Sans" pitchFamily="34" charset="-122"/>
                <a:cs typeface="Fira Sans" pitchFamily="34" charset="-120"/>
              </a:rPr>
              <a:t> Understanding the most impactful factors allows financial institutions to pinpoint core risks and focus their efforts.</a:t>
            </a:r>
            <a:endParaRPr lang="en-US" sz="1250" dirty="0"/>
          </a:p>
        </p:txBody>
      </p:sp>
      <p:sp>
        <p:nvSpPr>
          <p:cNvPr id="8" name="Shape 5"/>
          <p:cNvSpPr/>
          <p:nvPr/>
        </p:nvSpPr>
        <p:spPr>
          <a:xfrm>
            <a:off x="7516654" y="2638663"/>
            <a:ext cx="357545" cy="357545"/>
          </a:xfrm>
          <a:prstGeom prst="roundRect">
            <a:avLst>
              <a:gd name="adj" fmla="val 6667"/>
            </a:avLst>
          </a:prstGeom>
          <a:solidFill>
            <a:srgbClr val="433550"/>
          </a:solidFill>
          <a:ln/>
        </p:spPr>
      </p:sp>
      <p:sp>
        <p:nvSpPr>
          <p:cNvPr id="9" name="Text 6"/>
          <p:cNvSpPr/>
          <p:nvPr/>
        </p:nvSpPr>
        <p:spPr>
          <a:xfrm>
            <a:off x="7576185" y="2668429"/>
            <a:ext cx="238363" cy="297894"/>
          </a:xfrm>
          <a:prstGeom prst="rect">
            <a:avLst/>
          </a:prstGeom>
          <a:noFill/>
          <a:ln/>
        </p:spPr>
        <p:txBody>
          <a:bodyPr wrap="none" lIns="0" tIns="0" rIns="0" bIns="0" rtlCol="0" anchor="t"/>
          <a:lstStyle/>
          <a:p>
            <a:pPr algn="ctr" indent="0" marL="0">
              <a:lnSpc>
                <a:spcPts val="1850"/>
              </a:lnSpc>
              <a:buNone/>
            </a:pPr>
            <a:r>
              <a:rPr lang="en-US" sz="1850" b="1" dirty="0">
                <a:solidFill>
                  <a:srgbClr val="DAD1E6"/>
                </a:solidFill>
                <a:latin typeface="Inconsolata Bold" pitchFamily="34" charset="0"/>
                <a:ea typeface="Inconsolata Bold" pitchFamily="34" charset="-122"/>
                <a:cs typeface="Inconsolata Bold" pitchFamily="34" charset="-120"/>
              </a:rPr>
              <a:t>2</a:t>
            </a:r>
            <a:endParaRPr lang="en-US" sz="1850" dirty="0"/>
          </a:p>
        </p:txBody>
      </p:sp>
      <p:sp>
        <p:nvSpPr>
          <p:cNvPr id="10" name="Text 7"/>
          <p:cNvSpPr/>
          <p:nvPr/>
        </p:nvSpPr>
        <p:spPr>
          <a:xfrm>
            <a:off x="8033028" y="2693194"/>
            <a:ext cx="3771186" cy="248245"/>
          </a:xfrm>
          <a:prstGeom prst="rect">
            <a:avLst/>
          </a:prstGeom>
          <a:noFill/>
          <a:ln/>
        </p:spPr>
        <p:txBody>
          <a:bodyPr wrap="none" lIns="0" tIns="0" rIns="0" bIns="0" rtlCol="0" anchor="t"/>
          <a:lstStyle/>
          <a:p>
            <a:pPr algn="l" indent="0" marL="0">
              <a:lnSpc>
                <a:spcPts val="1950"/>
              </a:lnSpc>
              <a:buNone/>
            </a:pPr>
            <a:r>
              <a:rPr lang="en-US" sz="1550" b="1" dirty="0">
                <a:solidFill>
                  <a:srgbClr val="DAD1E6"/>
                </a:solidFill>
                <a:latin typeface="Inconsolata Bold" pitchFamily="34" charset="0"/>
                <a:ea typeface="Inconsolata Bold" pitchFamily="34" charset="-122"/>
                <a:cs typeface="Inconsolata Bold" pitchFamily="34" charset="-120"/>
              </a:rPr>
              <a:t>What customer groups are most at risk?</a:t>
            </a:r>
            <a:endParaRPr lang="en-US" sz="1550" dirty="0"/>
          </a:p>
        </p:txBody>
      </p:sp>
      <p:sp>
        <p:nvSpPr>
          <p:cNvPr id="11" name="Text 8"/>
          <p:cNvSpPr/>
          <p:nvPr/>
        </p:nvSpPr>
        <p:spPr>
          <a:xfrm>
            <a:off x="8033028" y="3100268"/>
            <a:ext cx="6048851" cy="762953"/>
          </a:xfrm>
          <a:prstGeom prst="rect">
            <a:avLst/>
          </a:prstGeom>
          <a:noFill/>
          <a:ln/>
        </p:spPr>
        <p:txBody>
          <a:bodyPr wrap="square" lIns="0" tIns="0" rIns="0" bIns="0" rtlCol="0" anchor="t"/>
          <a:lstStyle/>
          <a:p>
            <a:pPr algn="l" marL="342900" indent="-342900">
              <a:lnSpc>
                <a:spcPts val="2000"/>
              </a:lnSpc>
              <a:buSzPct val="100000"/>
              <a:buChar char="•"/>
            </a:pPr>
            <a:r>
              <a:rPr lang="en-US" sz="1250" i="1" dirty="0">
                <a:solidFill>
                  <a:srgbClr val="DAD1E6"/>
                </a:solidFill>
                <a:latin typeface="Fira Sans" pitchFamily="34" charset="0"/>
                <a:ea typeface="Fira Sans" pitchFamily="34" charset="-122"/>
                <a:cs typeface="Fira Sans" pitchFamily="34" charset="-120"/>
              </a:rPr>
              <a:t>Why this matters:</a:t>
            </a:r>
            <a:pPr algn="l" indent="0" marL="0">
              <a:lnSpc>
                <a:spcPts val="2000"/>
              </a:lnSpc>
              <a:buNone/>
            </a:pPr>
            <a:r>
              <a:rPr lang="en-US" sz="1250" dirty="0">
                <a:solidFill>
                  <a:srgbClr val="DAD1E6"/>
                </a:solidFill>
                <a:latin typeface="Fira Sans" pitchFamily="34" charset="0"/>
                <a:ea typeface="Fira Sans" pitchFamily="34" charset="-122"/>
                <a:cs typeface="Fira Sans" pitchFamily="34" charset="-120"/>
              </a:rPr>
              <a:t> Identifying specific segments (e.g., by demographics or financial behaviour) enables targeted risk management and tailored customer strategies.</a:t>
            </a:r>
            <a:endParaRPr lang="en-US" sz="1250" dirty="0"/>
          </a:p>
        </p:txBody>
      </p:sp>
      <p:sp>
        <p:nvSpPr>
          <p:cNvPr id="12" name="Shape 9"/>
          <p:cNvSpPr/>
          <p:nvPr/>
        </p:nvSpPr>
        <p:spPr>
          <a:xfrm>
            <a:off x="7516654" y="4180999"/>
            <a:ext cx="357545" cy="357545"/>
          </a:xfrm>
          <a:prstGeom prst="roundRect">
            <a:avLst>
              <a:gd name="adj" fmla="val 6667"/>
            </a:avLst>
          </a:prstGeom>
          <a:solidFill>
            <a:srgbClr val="433550"/>
          </a:solidFill>
          <a:ln/>
        </p:spPr>
      </p:sp>
      <p:sp>
        <p:nvSpPr>
          <p:cNvPr id="13" name="Text 10"/>
          <p:cNvSpPr/>
          <p:nvPr/>
        </p:nvSpPr>
        <p:spPr>
          <a:xfrm>
            <a:off x="7576185" y="4210764"/>
            <a:ext cx="238363" cy="297894"/>
          </a:xfrm>
          <a:prstGeom prst="rect">
            <a:avLst/>
          </a:prstGeom>
          <a:noFill/>
          <a:ln/>
        </p:spPr>
        <p:txBody>
          <a:bodyPr wrap="none" lIns="0" tIns="0" rIns="0" bIns="0" rtlCol="0" anchor="t"/>
          <a:lstStyle/>
          <a:p>
            <a:pPr algn="ctr" indent="0" marL="0">
              <a:lnSpc>
                <a:spcPts val="1850"/>
              </a:lnSpc>
              <a:buNone/>
            </a:pPr>
            <a:r>
              <a:rPr lang="en-US" sz="1850" b="1" dirty="0">
                <a:solidFill>
                  <a:srgbClr val="DAD1E6"/>
                </a:solidFill>
                <a:latin typeface="Inconsolata Bold" pitchFamily="34" charset="0"/>
                <a:ea typeface="Inconsolata Bold" pitchFamily="34" charset="-122"/>
                <a:cs typeface="Inconsolata Bold" pitchFamily="34" charset="-120"/>
              </a:rPr>
              <a:t>3</a:t>
            </a:r>
            <a:endParaRPr lang="en-US" sz="1850" dirty="0"/>
          </a:p>
        </p:txBody>
      </p:sp>
      <p:sp>
        <p:nvSpPr>
          <p:cNvPr id="14" name="Text 11"/>
          <p:cNvSpPr/>
          <p:nvPr/>
        </p:nvSpPr>
        <p:spPr>
          <a:xfrm>
            <a:off x="8033028" y="4232553"/>
            <a:ext cx="6048851" cy="254317"/>
          </a:xfrm>
          <a:prstGeom prst="rect">
            <a:avLst/>
          </a:prstGeom>
          <a:noFill/>
          <a:ln/>
        </p:spPr>
        <p:txBody>
          <a:bodyPr wrap="none" lIns="0" tIns="0" rIns="0" bIns="0" rtlCol="0" anchor="t"/>
          <a:lstStyle/>
          <a:p>
            <a:pPr algn="l" indent="0" marL="0">
              <a:lnSpc>
                <a:spcPts val="2000"/>
              </a:lnSpc>
              <a:buNone/>
            </a:pPr>
            <a:r>
              <a:rPr lang="en-US" sz="1250" b="1" dirty="0">
                <a:solidFill>
                  <a:srgbClr val="DAD1E6"/>
                </a:solidFill>
                <a:latin typeface="Fira Sans" pitchFamily="34" charset="0"/>
                <a:ea typeface="Fira Sans" pitchFamily="34" charset="-122"/>
                <a:cs typeface="Fira Sans" pitchFamily="34" charset="-120"/>
              </a:rPr>
              <a:t>Can we predict default risk with a model?</a:t>
            </a:r>
            <a:endParaRPr lang="en-US" sz="1250" dirty="0"/>
          </a:p>
        </p:txBody>
      </p:sp>
      <p:sp>
        <p:nvSpPr>
          <p:cNvPr id="15" name="Text 12"/>
          <p:cNvSpPr/>
          <p:nvPr/>
        </p:nvSpPr>
        <p:spPr>
          <a:xfrm>
            <a:off x="8033028" y="4629864"/>
            <a:ext cx="6048851" cy="508635"/>
          </a:xfrm>
          <a:prstGeom prst="rect">
            <a:avLst/>
          </a:prstGeom>
          <a:noFill/>
          <a:ln/>
        </p:spPr>
        <p:txBody>
          <a:bodyPr wrap="square" lIns="0" tIns="0" rIns="0" bIns="0" rtlCol="0" anchor="t"/>
          <a:lstStyle/>
          <a:p>
            <a:pPr algn="l" marL="342900" indent="-342900">
              <a:lnSpc>
                <a:spcPts val="2000"/>
              </a:lnSpc>
              <a:buSzPct val="100000"/>
              <a:buChar char="•"/>
            </a:pPr>
            <a:r>
              <a:rPr lang="en-US" sz="1250" i="1" dirty="0">
                <a:solidFill>
                  <a:srgbClr val="DAD1E6"/>
                </a:solidFill>
                <a:latin typeface="Fira Sans" pitchFamily="34" charset="0"/>
                <a:ea typeface="Fira Sans" pitchFamily="34" charset="-122"/>
                <a:cs typeface="Fira Sans" pitchFamily="34" charset="-120"/>
              </a:rPr>
              <a:t>Why this matters:</a:t>
            </a:r>
            <a:pPr algn="l" indent="0" marL="0">
              <a:lnSpc>
                <a:spcPts val="2000"/>
              </a:lnSpc>
              <a:buNone/>
            </a:pPr>
            <a:r>
              <a:rPr lang="en-US" sz="1250" dirty="0">
                <a:solidFill>
                  <a:srgbClr val="DAD1E6"/>
                </a:solidFill>
                <a:latin typeface="Fira Sans" pitchFamily="34" charset="0"/>
                <a:ea typeface="Fira Sans" pitchFamily="34" charset="-122"/>
                <a:cs typeface="Fira Sans" pitchFamily="34" charset="-120"/>
              </a:rPr>
              <a:t> Building reliable predictive models provides a powerful tool for proactive risk assessment, helping to minimize future losses.</a:t>
            </a:r>
            <a:endParaRPr lang="en-US" sz="1250" dirty="0"/>
          </a:p>
        </p:txBody>
      </p:sp>
      <p:sp>
        <p:nvSpPr>
          <p:cNvPr id="16" name="Shape 13"/>
          <p:cNvSpPr/>
          <p:nvPr/>
        </p:nvSpPr>
        <p:spPr>
          <a:xfrm>
            <a:off x="7516654" y="5456277"/>
            <a:ext cx="357545" cy="357545"/>
          </a:xfrm>
          <a:prstGeom prst="roundRect">
            <a:avLst>
              <a:gd name="adj" fmla="val 6667"/>
            </a:avLst>
          </a:prstGeom>
          <a:solidFill>
            <a:srgbClr val="433550"/>
          </a:solidFill>
          <a:ln/>
        </p:spPr>
      </p:sp>
      <p:sp>
        <p:nvSpPr>
          <p:cNvPr id="17" name="Text 14"/>
          <p:cNvSpPr/>
          <p:nvPr/>
        </p:nvSpPr>
        <p:spPr>
          <a:xfrm>
            <a:off x="7576185" y="5486043"/>
            <a:ext cx="238363" cy="297894"/>
          </a:xfrm>
          <a:prstGeom prst="rect">
            <a:avLst/>
          </a:prstGeom>
          <a:noFill/>
          <a:ln/>
        </p:spPr>
        <p:txBody>
          <a:bodyPr wrap="none" lIns="0" tIns="0" rIns="0" bIns="0" rtlCol="0" anchor="t"/>
          <a:lstStyle/>
          <a:p>
            <a:pPr algn="ctr" indent="0" marL="0">
              <a:lnSpc>
                <a:spcPts val="1850"/>
              </a:lnSpc>
              <a:buNone/>
            </a:pPr>
            <a:r>
              <a:rPr lang="en-US" sz="1850" b="1" dirty="0">
                <a:solidFill>
                  <a:srgbClr val="DAD1E6"/>
                </a:solidFill>
                <a:latin typeface="Inconsolata Bold" pitchFamily="34" charset="0"/>
                <a:ea typeface="Inconsolata Bold" pitchFamily="34" charset="-122"/>
                <a:cs typeface="Inconsolata Bold" pitchFamily="34" charset="-120"/>
              </a:rPr>
              <a:t>4</a:t>
            </a:r>
            <a:endParaRPr lang="en-US" sz="1850" dirty="0"/>
          </a:p>
        </p:txBody>
      </p:sp>
      <p:sp>
        <p:nvSpPr>
          <p:cNvPr id="18" name="Text 15"/>
          <p:cNvSpPr/>
          <p:nvPr/>
        </p:nvSpPr>
        <p:spPr>
          <a:xfrm>
            <a:off x="8033028" y="5507831"/>
            <a:ext cx="6048851" cy="254317"/>
          </a:xfrm>
          <a:prstGeom prst="rect">
            <a:avLst/>
          </a:prstGeom>
          <a:noFill/>
          <a:ln/>
        </p:spPr>
        <p:txBody>
          <a:bodyPr wrap="none" lIns="0" tIns="0" rIns="0" bIns="0" rtlCol="0" anchor="t"/>
          <a:lstStyle/>
          <a:p>
            <a:pPr algn="l" indent="0" marL="0">
              <a:lnSpc>
                <a:spcPts val="2000"/>
              </a:lnSpc>
              <a:buNone/>
            </a:pPr>
            <a:r>
              <a:rPr lang="en-US" sz="1250" b="1" dirty="0">
                <a:solidFill>
                  <a:srgbClr val="DAD1E6"/>
                </a:solidFill>
                <a:latin typeface="Fira Sans" pitchFamily="34" charset="0"/>
                <a:ea typeface="Fira Sans" pitchFamily="34" charset="-122"/>
                <a:cs typeface="Fira Sans" pitchFamily="34" charset="-120"/>
              </a:rPr>
              <a:t>Overall Business Goals:</a:t>
            </a:r>
            <a:endParaRPr lang="en-US" sz="1250" dirty="0"/>
          </a:p>
        </p:txBody>
      </p:sp>
      <p:sp>
        <p:nvSpPr>
          <p:cNvPr id="19" name="Text 16"/>
          <p:cNvSpPr/>
          <p:nvPr/>
        </p:nvSpPr>
        <p:spPr>
          <a:xfrm>
            <a:off x="8033028" y="5905143"/>
            <a:ext cx="6048851" cy="508635"/>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AD1E6"/>
                </a:solidFill>
                <a:latin typeface="Fira Sans" pitchFamily="34" charset="0"/>
                <a:ea typeface="Fira Sans" pitchFamily="34" charset="-122"/>
                <a:cs typeface="Fira Sans" pitchFamily="34" charset="-120"/>
              </a:rPr>
              <a:t>To equip financial institutions with </a:t>
            </a:r>
            <a:pPr algn="l" indent="0" marL="0">
              <a:lnSpc>
                <a:spcPts val="2000"/>
              </a:lnSpc>
              <a:buNone/>
            </a:pPr>
            <a:r>
              <a:rPr lang="en-US" sz="1250" b="1" dirty="0">
                <a:solidFill>
                  <a:srgbClr val="DAD1E6"/>
                </a:solidFill>
                <a:latin typeface="Fira Sans" pitchFamily="34" charset="0"/>
                <a:ea typeface="Fira Sans" pitchFamily="34" charset="-122"/>
                <a:cs typeface="Fira Sans" pitchFamily="34" charset="-120"/>
              </a:rPr>
              <a:t>data-driven insights</a:t>
            </a:r>
            <a:pPr algn="l" indent="0" marL="0">
              <a:lnSpc>
                <a:spcPts val="2000"/>
              </a:lnSpc>
              <a:buNone/>
            </a:pPr>
            <a:r>
              <a:rPr lang="en-US" sz="1250" dirty="0">
                <a:solidFill>
                  <a:srgbClr val="DAD1E6"/>
                </a:solidFill>
                <a:latin typeface="Fira Sans" pitchFamily="34" charset="0"/>
                <a:ea typeface="Fira Sans" pitchFamily="34" charset="-122"/>
                <a:cs typeface="Fira Sans" pitchFamily="34" charset="-120"/>
              </a:rPr>
              <a:t> to minimize financial losses associated with credit card defaults.</a:t>
            </a:r>
            <a:endParaRPr lang="en-US" sz="1250" dirty="0"/>
          </a:p>
        </p:txBody>
      </p:sp>
      <p:sp>
        <p:nvSpPr>
          <p:cNvPr id="20" name="Text 17"/>
          <p:cNvSpPr/>
          <p:nvPr/>
        </p:nvSpPr>
        <p:spPr>
          <a:xfrm>
            <a:off x="8033028" y="6469380"/>
            <a:ext cx="6048851" cy="508635"/>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AD1E6"/>
                </a:solidFill>
                <a:latin typeface="Fira Sans" pitchFamily="34" charset="0"/>
                <a:ea typeface="Fira Sans" pitchFamily="34" charset="-122"/>
                <a:cs typeface="Fira Sans" pitchFamily="34" charset="-120"/>
              </a:rPr>
              <a:t>To enable </a:t>
            </a:r>
            <a:pPr algn="l" indent="0" marL="0">
              <a:lnSpc>
                <a:spcPts val="2000"/>
              </a:lnSpc>
              <a:buNone/>
            </a:pPr>
            <a:r>
              <a:rPr lang="en-US" sz="1250" b="1" dirty="0">
                <a:solidFill>
                  <a:srgbClr val="DAD1E6"/>
                </a:solidFill>
                <a:latin typeface="Fira Sans" pitchFamily="34" charset="0"/>
                <a:ea typeface="Fira Sans" pitchFamily="34" charset="-122"/>
                <a:cs typeface="Fira Sans" pitchFamily="34" charset="-120"/>
              </a:rPr>
              <a:t>more informed and precise lending decisions</a:t>
            </a:r>
            <a:pPr algn="l" indent="0" marL="0">
              <a:lnSpc>
                <a:spcPts val="2000"/>
              </a:lnSpc>
              <a:buNone/>
            </a:pPr>
            <a:r>
              <a:rPr lang="en-US" sz="1250" dirty="0">
                <a:solidFill>
                  <a:srgbClr val="DAD1E6"/>
                </a:solidFill>
                <a:latin typeface="Fira Sans" pitchFamily="34" charset="0"/>
                <a:ea typeface="Fira Sans" pitchFamily="34" charset="-122"/>
                <a:cs typeface="Fira Sans" pitchFamily="34" charset="-120"/>
              </a:rPr>
              <a:t>, fostering healthier financial portfolios.</a:t>
            </a:r>
            <a:endParaRPr lang="en-US" sz="1250" dirty="0"/>
          </a:p>
        </p:txBody>
      </p:sp>
      <p:sp>
        <p:nvSpPr>
          <p:cNvPr id="21" name="Text 18"/>
          <p:cNvSpPr/>
          <p:nvPr/>
        </p:nvSpPr>
        <p:spPr>
          <a:xfrm>
            <a:off x="8033028" y="7033617"/>
            <a:ext cx="6048851" cy="508635"/>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DAD1E6"/>
                </a:solidFill>
                <a:latin typeface="Fira Sans" pitchFamily="34" charset="0"/>
                <a:ea typeface="Fira Sans" pitchFamily="34" charset="-122"/>
                <a:cs typeface="Fira Sans" pitchFamily="34" charset="-120"/>
              </a:rPr>
              <a:t>To support the development of </a:t>
            </a:r>
            <a:pPr algn="l" indent="0" marL="0">
              <a:lnSpc>
                <a:spcPts val="2000"/>
              </a:lnSpc>
              <a:buNone/>
            </a:pPr>
            <a:r>
              <a:rPr lang="en-US" sz="1250" b="1" dirty="0">
                <a:solidFill>
                  <a:srgbClr val="DAD1E6"/>
                </a:solidFill>
                <a:latin typeface="Fira Sans" pitchFamily="34" charset="0"/>
                <a:ea typeface="Fira Sans" pitchFamily="34" charset="-122"/>
                <a:cs typeface="Fira Sans" pitchFamily="34" charset="-120"/>
              </a:rPr>
              <a:t>proactive customer management strategies</a:t>
            </a:r>
            <a:pPr algn="l" indent="0" marL="0">
              <a:lnSpc>
                <a:spcPts val="2000"/>
              </a:lnSpc>
              <a:buNone/>
            </a:pPr>
            <a:r>
              <a:rPr lang="en-US" sz="1250" dirty="0">
                <a:solidFill>
                  <a:srgbClr val="DAD1E6"/>
                </a:solidFill>
                <a:latin typeface="Fira Sans" pitchFamily="34" charset="0"/>
                <a:ea typeface="Fira Sans" pitchFamily="34" charset="-122"/>
                <a:cs typeface="Fira Sans" pitchFamily="34" charset="-120"/>
              </a:rPr>
              <a:t>, potentially reducing defaults before they occur.</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7555" y="732830"/>
            <a:ext cx="4794052" cy="599242"/>
          </a:xfrm>
          <a:prstGeom prst="rect">
            <a:avLst/>
          </a:prstGeom>
          <a:noFill/>
          <a:ln/>
        </p:spPr>
        <p:txBody>
          <a:bodyPr wrap="none" lIns="0" tIns="0" rIns="0" bIns="0" rtlCol="0" anchor="t"/>
          <a:lstStyle/>
          <a:p>
            <a:pPr algn="l" indent="0" marL="0">
              <a:lnSpc>
                <a:spcPts val="4700"/>
              </a:lnSpc>
              <a:buNone/>
            </a:pPr>
            <a:r>
              <a:rPr lang="en-US" sz="3750" b="1" dirty="0">
                <a:solidFill>
                  <a:srgbClr val="F94CAF"/>
                </a:solidFill>
                <a:latin typeface="Inconsolata Bold" pitchFamily="34" charset="0"/>
                <a:ea typeface="Inconsolata Bold" pitchFamily="34" charset="-122"/>
                <a:cs typeface="Inconsolata Bold" pitchFamily="34" charset="-120"/>
              </a:rPr>
              <a:t>Dataset Overview</a:t>
            </a:r>
            <a:endParaRPr lang="en-US" sz="3750" dirty="0"/>
          </a:p>
        </p:txBody>
      </p:sp>
      <p:sp>
        <p:nvSpPr>
          <p:cNvPr id="4" name="Shape 1"/>
          <p:cNvSpPr/>
          <p:nvPr/>
        </p:nvSpPr>
        <p:spPr>
          <a:xfrm>
            <a:off x="6157555" y="1619607"/>
            <a:ext cx="3804999" cy="2070973"/>
          </a:xfrm>
          <a:prstGeom prst="roundRect">
            <a:avLst>
              <a:gd name="adj" fmla="val 5298"/>
            </a:avLst>
          </a:prstGeom>
          <a:solidFill>
            <a:srgbClr val="241631"/>
          </a:solidFill>
          <a:ln w="22860">
            <a:solidFill>
              <a:srgbClr val="5C4E69"/>
            </a:solidFill>
            <a:prstDash val="solid"/>
          </a:ln>
        </p:spPr>
      </p:sp>
      <p:pic>
        <p:nvPicPr>
          <p:cNvPr id="5" name="Image 1" descr="preencoded.png">    </p:cNvPr>
          <p:cNvPicPr>
            <a:picLocks noChangeAspect="1"/>
          </p:cNvPicPr>
          <p:nvPr/>
        </p:nvPicPr>
        <p:blipFill>
          <a:blip r:embed="rId2"/>
          <a:stretch>
            <a:fillRect/>
          </a:stretch>
        </p:blipFill>
        <p:spPr>
          <a:xfrm>
            <a:off x="6134695" y="1619607"/>
            <a:ext cx="91440" cy="2070973"/>
          </a:xfrm>
          <a:prstGeom prst="rect">
            <a:avLst/>
          </a:prstGeom>
        </p:spPr>
      </p:pic>
      <p:sp>
        <p:nvSpPr>
          <p:cNvPr id="6" name="Text 2"/>
          <p:cNvSpPr/>
          <p:nvPr/>
        </p:nvSpPr>
        <p:spPr>
          <a:xfrm>
            <a:off x="6895862" y="1834158"/>
            <a:ext cx="2396966" cy="299561"/>
          </a:xfrm>
          <a:prstGeom prst="rect">
            <a:avLst/>
          </a:prstGeom>
          <a:noFill/>
          <a:ln/>
        </p:spPr>
        <p:txBody>
          <a:bodyPr wrap="none" lIns="0" tIns="0" rIns="0" bIns="0" rtlCol="0" anchor="t"/>
          <a:lstStyle/>
          <a:p>
            <a:pPr algn="ctr" indent="0" marL="0">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Source:</a:t>
            </a:r>
            <a:endParaRPr lang="en-US" sz="1850" dirty="0"/>
          </a:p>
        </p:txBody>
      </p:sp>
      <p:sp>
        <p:nvSpPr>
          <p:cNvPr id="7" name="Text 3"/>
          <p:cNvSpPr/>
          <p:nvPr/>
        </p:nvSpPr>
        <p:spPr>
          <a:xfrm>
            <a:off x="6440686" y="2248733"/>
            <a:ext cx="3307318" cy="1227296"/>
          </a:xfrm>
          <a:prstGeom prst="rect">
            <a:avLst/>
          </a:prstGeom>
          <a:noFill/>
          <a:ln/>
        </p:spPr>
        <p:txBody>
          <a:bodyPr wrap="square" lIns="0" tIns="0" rIns="0" bIns="0" rtlCol="0" anchor="t"/>
          <a:lstStyle/>
          <a:p>
            <a:pPr algn="ctr" indent="0" marL="0">
              <a:lnSpc>
                <a:spcPts val="2400"/>
              </a:lnSpc>
              <a:buNone/>
            </a:pPr>
            <a:r>
              <a:rPr lang="en-US" sz="1500" dirty="0">
                <a:solidFill>
                  <a:srgbClr val="DAD1E6"/>
                </a:solidFill>
                <a:latin typeface="Fira Sans" pitchFamily="34" charset="0"/>
                <a:ea typeface="Fira Sans" pitchFamily="34" charset="-122"/>
                <a:cs typeface="Fira Sans" pitchFamily="34" charset="-120"/>
              </a:rPr>
              <a:t>We utilized a publicly available dataset titled "Default of Credit Card Clients Dataset", sourced from the </a:t>
            </a:r>
            <a:pPr algn="ctr" indent="0" marL="0">
              <a:lnSpc>
                <a:spcPts val="2400"/>
              </a:lnSpc>
              <a:buNone/>
            </a:pPr>
            <a:r>
              <a:rPr lang="en-US" sz="1500" b="1" dirty="0">
                <a:solidFill>
                  <a:srgbClr val="DAD1E6"/>
                </a:solidFill>
                <a:latin typeface="Fira Sans" pitchFamily="34" charset="0"/>
                <a:ea typeface="Fira Sans" pitchFamily="34" charset="-122"/>
                <a:cs typeface="Fira Sans" pitchFamily="34" charset="-120"/>
              </a:rPr>
              <a:t>UCI Machine Learning Repository</a:t>
            </a:r>
            <a:pPr algn="ctr" indent="0" marL="0">
              <a:lnSpc>
                <a:spcPts val="2400"/>
              </a:lnSpc>
              <a:buNone/>
            </a:pPr>
            <a:r>
              <a:rPr lang="en-US" sz="1500" dirty="0">
                <a:solidFill>
                  <a:srgbClr val="DAD1E6"/>
                </a:solidFill>
                <a:latin typeface="Fira Sans" pitchFamily="34" charset="0"/>
                <a:ea typeface="Fira Sans" pitchFamily="34" charset="-122"/>
                <a:cs typeface="Fira Sans" pitchFamily="34" charset="-120"/>
              </a:rPr>
              <a:t>.</a:t>
            </a:r>
            <a:endParaRPr lang="en-US" sz="1500" dirty="0"/>
          </a:p>
        </p:txBody>
      </p:sp>
      <p:sp>
        <p:nvSpPr>
          <p:cNvPr id="8" name="Shape 4"/>
          <p:cNvSpPr/>
          <p:nvPr/>
        </p:nvSpPr>
        <p:spPr>
          <a:xfrm>
            <a:off x="10154245" y="1619607"/>
            <a:ext cx="3804999" cy="2070973"/>
          </a:xfrm>
          <a:prstGeom prst="roundRect">
            <a:avLst>
              <a:gd name="adj" fmla="val 5298"/>
            </a:avLst>
          </a:prstGeom>
          <a:solidFill>
            <a:srgbClr val="241631"/>
          </a:solidFill>
          <a:ln w="22860">
            <a:solidFill>
              <a:srgbClr val="5C4E69"/>
            </a:solidFill>
            <a:prstDash val="solid"/>
          </a:ln>
        </p:spPr>
      </p:sp>
      <p:pic>
        <p:nvPicPr>
          <p:cNvPr id="9" name="Image 2" descr="preencoded.png">    </p:cNvPr>
          <p:cNvPicPr>
            <a:picLocks noChangeAspect="1"/>
          </p:cNvPicPr>
          <p:nvPr/>
        </p:nvPicPr>
        <p:blipFill>
          <a:blip r:embed="rId3"/>
          <a:stretch>
            <a:fillRect/>
          </a:stretch>
        </p:blipFill>
        <p:spPr>
          <a:xfrm>
            <a:off x="10131385" y="1619607"/>
            <a:ext cx="91440" cy="2070973"/>
          </a:xfrm>
          <a:prstGeom prst="rect">
            <a:avLst/>
          </a:prstGeom>
        </p:spPr>
      </p:pic>
      <p:sp>
        <p:nvSpPr>
          <p:cNvPr id="10" name="Text 5"/>
          <p:cNvSpPr/>
          <p:nvPr/>
        </p:nvSpPr>
        <p:spPr>
          <a:xfrm>
            <a:off x="10892552" y="1834158"/>
            <a:ext cx="2396966" cy="299561"/>
          </a:xfrm>
          <a:prstGeom prst="rect">
            <a:avLst/>
          </a:prstGeom>
          <a:noFill/>
          <a:ln/>
        </p:spPr>
        <p:txBody>
          <a:bodyPr wrap="none" lIns="0" tIns="0" rIns="0" bIns="0" rtlCol="0" anchor="t"/>
          <a:lstStyle/>
          <a:p>
            <a:pPr algn="ctr" indent="0" marL="0">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Dataset Size:</a:t>
            </a:r>
            <a:endParaRPr lang="en-US" sz="1850" dirty="0"/>
          </a:p>
        </p:txBody>
      </p:sp>
      <p:sp>
        <p:nvSpPr>
          <p:cNvPr id="11" name="Text 6"/>
          <p:cNvSpPr/>
          <p:nvPr/>
        </p:nvSpPr>
        <p:spPr>
          <a:xfrm>
            <a:off x="10437376" y="2248733"/>
            <a:ext cx="3307318" cy="920472"/>
          </a:xfrm>
          <a:prstGeom prst="rect">
            <a:avLst/>
          </a:prstGeom>
          <a:noFill/>
          <a:ln/>
        </p:spPr>
        <p:txBody>
          <a:bodyPr wrap="square" lIns="0" tIns="0" rIns="0" bIns="0" rtlCol="0" anchor="t"/>
          <a:lstStyle/>
          <a:p>
            <a:pPr algn="ctr" indent="0" marL="0">
              <a:lnSpc>
                <a:spcPts val="2400"/>
              </a:lnSpc>
              <a:buNone/>
            </a:pPr>
            <a:r>
              <a:rPr lang="en-US" sz="1500" dirty="0">
                <a:solidFill>
                  <a:srgbClr val="DAD1E6"/>
                </a:solidFill>
                <a:latin typeface="Fira Sans" pitchFamily="34" charset="0"/>
                <a:ea typeface="Fira Sans" pitchFamily="34" charset="-122"/>
                <a:cs typeface="Fira Sans" pitchFamily="34" charset="-120"/>
              </a:rPr>
              <a:t>This robust dataset comprises detailed information on </a:t>
            </a:r>
            <a:pPr algn="ctr" indent="0" marL="0">
              <a:lnSpc>
                <a:spcPts val="2400"/>
              </a:lnSpc>
              <a:buNone/>
            </a:pPr>
            <a:r>
              <a:rPr lang="en-US" sz="1500" b="1" dirty="0">
                <a:solidFill>
                  <a:srgbClr val="DAD1E6"/>
                </a:solidFill>
                <a:latin typeface="Fira Sans" pitchFamily="34" charset="0"/>
                <a:ea typeface="Fira Sans" pitchFamily="34" charset="-122"/>
                <a:cs typeface="Fira Sans" pitchFamily="34" charset="-120"/>
              </a:rPr>
              <a:t>30,000 credit card clients</a:t>
            </a:r>
            <a:pPr algn="ctr" indent="0" marL="0">
              <a:lnSpc>
                <a:spcPts val="2400"/>
              </a:lnSpc>
              <a:buNone/>
            </a:pPr>
            <a:r>
              <a:rPr lang="en-US" sz="1500" dirty="0">
                <a:solidFill>
                  <a:srgbClr val="DAD1E6"/>
                </a:solidFill>
                <a:latin typeface="Fira Sans" pitchFamily="34" charset="0"/>
                <a:ea typeface="Fira Sans" pitchFamily="34" charset="-122"/>
                <a:cs typeface="Fira Sans" pitchFamily="34" charset="-120"/>
              </a:rPr>
              <a:t>.</a:t>
            </a:r>
            <a:endParaRPr lang="en-US" sz="1500" dirty="0"/>
          </a:p>
        </p:txBody>
      </p:sp>
      <p:sp>
        <p:nvSpPr>
          <p:cNvPr id="12" name="Shape 7"/>
          <p:cNvSpPr/>
          <p:nvPr/>
        </p:nvSpPr>
        <p:spPr>
          <a:xfrm>
            <a:off x="6157555" y="3882271"/>
            <a:ext cx="7801689" cy="3614380"/>
          </a:xfrm>
          <a:prstGeom prst="roundRect">
            <a:avLst>
              <a:gd name="adj" fmla="val 3036"/>
            </a:avLst>
          </a:prstGeom>
          <a:solidFill>
            <a:srgbClr val="241631"/>
          </a:solidFill>
          <a:ln w="22860">
            <a:solidFill>
              <a:srgbClr val="5C4E69"/>
            </a:solidFill>
            <a:prstDash val="solid"/>
          </a:ln>
        </p:spPr>
      </p:sp>
      <p:pic>
        <p:nvPicPr>
          <p:cNvPr id="13" name="Image 3" descr="preencoded.png">    </p:cNvPr>
          <p:cNvPicPr>
            <a:picLocks noChangeAspect="1"/>
          </p:cNvPicPr>
          <p:nvPr/>
        </p:nvPicPr>
        <p:blipFill>
          <a:blip r:embed="rId4"/>
          <a:stretch>
            <a:fillRect/>
          </a:stretch>
        </p:blipFill>
        <p:spPr>
          <a:xfrm>
            <a:off x="6134695" y="3882271"/>
            <a:ext cx="91440" cy="3614380"/>
          </a:xfrm>
          <a:prstGeom prst="rect">
            <a:avLst/>
          </a:prstGeom>
        </p:spPr>
      </p:pic>
      <p:sp>
        <p:nvSpPr>
          <p:cNvPr id="14" name="Text 8"/>
          <p:cNvSpPr/>
          <p:nvPr/>
        </p:nvSpPr>
        <p:spPr>
          <a:xfrm>
            <a:off x="8715256" y="4096822"/>
            <a:ext cx="2754868" cy="299561"/>
          </a:xfrm>
          <a:prstGeom prst="rect">
            <a:avLst/>
          </a:prstGeom>
          <a:noFill/>
          <a:ln/>
        </p:spPr>
        <p:txBody>
          <a:bodyPr wrap="none" lIns="0" tIns="0" rIns="0" bIns="0" rtlCol="0" anchor="t"/>
          <a:lstStyle/>
          <a:p>
            <a:pPr algn="ctr" indent="0" marL="0">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What the Data Contains:</a:t>
            </a:r>
            <a:endParaRPr lang="en-US" sz="1850" dirty="0"/>
          </a:p>
        </p:txBody>
      </p:sp>
      <p:sp>
        <p:nvSpPr>
          <p:cNvPr id="15" name="Text 9"/>
          <p:cNvSpPr/>
          <p:nvPr/>
        </p:nvSpPr>
        <p:spPr>
          <a:xfrm>
            <a:off x="6440686" y="4511397"/>
            <a:ext cx="7304008" cy="306824"/>
          </a:xfrm>
          <a:prstGeom prst="rect">
            <a:avLst/>
          </a:prstGeom>
          <a:noFill/>
          <a:ln/>
        </p:spPr>
        <p:txBody>
          <a:bodyPr wrap="none" lIns="0" tIns="0" rIns="0" bIns="0" rtlCol="0" anchor="t"/>
          <a:lstStyle/>
          <a:p>
            <a:pPr algn="ctr" indent="0" marL="0">
              <a:lnSpc>
                <a:spcPts val="2400"/>
              </a:lnSpc>
              <a:buNone/>
            </a:pPr>
            <a:r>
              <a:rPr lang="en-US" sz="1500" b="1" dirty="0">
                <a:solidFill>
                  <a:srgbClr val="DAD1E6"/>
                </a:solidFill>
                <a:latin typeface="Fira Sans" pitchFamily="34" charset="0"/>
                <a:ea typeface="Fira Sans" pitchFamily="34" charset="-122"/>
                <a:cs typeface="Fira Sans" pitchFamily="34" charset="-120"/>
              </a:rPr>
              <a:t>For each client, the dataset provides a comprehensive view:</a:t>
            </a:r>
            <a:endParaRPr lang="en-US" sz="1500" dirty="0"/>
          </a:p>
        </p:txBody>
      </p:sp>
      <p:sp>
        <p:nvSpPr>
          <p:cNvPr id="16" name="Text 10"/>
          <p:cNvSpPr/>
          <p:nvPr/>
        </p:nvSpPr>
        <p:spPr>
          <a:xfrm>
            <a:off x="6440686" y="4933236"/>
            <a:ext cx="7304008" cy="306824"/>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DAD1E6"/>
                </a:solidFill>
                <a:latin typeface="Fira Sans" pitchFamily="34" charset="0"/>
                <a:ea typeface="Fira Sans" pitchFamily="34" charset="-122"/>
                <a:cs typeface="Fira Sans" pitchFamily="34" charset="-120"/>
              </a:rPr>
              <a:t>Demographic Information:</a:t>
            </a:r>
            <a:pPr algn="l" indent="0" marL="0">
              <a:lnSpc>
                <a:spcPts val="2400"/>
              </a:lnSpc>
              <a:buNone/>
            </a:pPr>
            <a:r>
              <a:rPr lang="en-US" sz="1500" dirty="0">
                <a:solidFill>
                  <a:srgbClr val="DAD1E6"/>
                </a:solidFill>
                <a:latin typeface="Fira Sans" pitchFamily="34" charset="0"/>
                <a:ea typeface="Fira Sans" pitchFamily="34" charset="-122"/>
                <a:cs typeface="Fira Sans" pitchFamily="34" charset="-120"/>
              </a:rPr>
              <a:t> Gender, Education Level, Marital Status, and Age.</a:t>
            </a:r>
            <a:endParaRPr lang="en-US" sz="1500" dirty="0"/>
          </a:p>
        </p:txBody>
      </p:sp>
      <p:sp>
        <p:nvSpPr>
          <p:cNvPr id="17" name="Text 11"/>
          <p:cNvSpPr/>
          <p:nvPr/>
        </p:nvSpPr>
        <p:spPr>
          <a:xfrm>
            <a:off x="6440686" y="5307092"/>
            <a:ext cx="7304008" cy="613648"/>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DAD1E6"/>
                </a:solidFill>
                <a:latin typeface="Fira Sans" pitchFamily="34" charset="0"/>
                <a:ea typeface="Fira Sans" pitchFamily="34" charset="-122"/>
                <a:cs typeface="Fira Sans" pitchFamily="34" charset="-120"/>
              </a:rPr>
              <a:t>Financial Information:</a:t>
            </a:r>
            <a:pPr algn="l" indent="0" marL="0">
              <a:lnSpc>
                <a:spcPts val="2400"/>
              </a:lnSpc>
              <a:buNone/>
            </a:pPr>
            <a:r>
              <a:rPr lang="en-US" sz="1500" dirty="0">
                <a:solidFill>
                  <a:srgbClr val="DAD1E6"/>
                </a:solidFill>
                <a:latin typeface="Fira Sans" pitchFamily="34" charset="0"/>
                <a:ea typeface="Fira Sans" pitchFamily="34" charset="-122"/>
                <a:cs typeface="Fira Sans" pitchFamily="34" charset="-120"/>
              </a:rPr>
              <a:t> Their Credit Limit, detailed Bill Amounts for the past six months, and Payment Amounts made over the same period.</a:t>
            </a:r>
            <a:endParaRPr lang="en-US" sz="1500" dirty="0"/>
          </a:p>
        </p:txBody>
      </p:sp>
      <p:sp>
        <p:nvSpPr>
          <p:cNvPr id="18" name="Text 12"/>
          <p:cNvSpPr/>
          <p:nvPr/>
        </p:nvSpPr>
        <p:spPr>
          <a:xfrm>
            <a:off x="6440686" y="5987772"/>
            <a:ext cx="7304008" cy="613648"/>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DAD1E6"/>
                </a:solidFill>
                <a:latin typeface="Fira Sans" pitchFamily="34" charset="0"/>
                <a:ea typeface="Fira Sans" pitchFamily="34" charset="-122"/>
                <a:cs typeface="Fira Sans" pitchFamily="34" charset="-120"/>
              </a:rPr>
              <a:t>Payment History:</a:t>
            </a:r>
            <a:pPr algn="l" indent="0" marL="0">
              <a:lnSpc>
                <a:spcPts val="2400"/>
              </a:lnSpc>
              <a:buNone/>
            </a:pPr>
            <a:r>
              <a:rPr lang="en-US" sz="1500" dirty="0">
                <a:solidFill>
                  <a:srgbClr val="DAD1E6"/>
                </a:solidFill>
                <a:latin typeface="Fira Sans" pitchFamily="34" charset="0"/>
                <a:ea typeface="Fira Sans" pitchFamily="34" charset="-122"/>
                <a:cs typeface="Fira Sans" pitchFamily="34" charset="-120"/>
              </a:rPr>
              <a:t> Records indicating any Payment Delays for each of the past six months.</a:t>
            </a:r>
            <a:endParaRPr lang="en-US" sz="1500" dirty="0"/>
          </a:p>
        </p:txBody>
      </p:sp>
      <p:sp>
        <p:nvSpPr>
          <p:cNvPr id="19" name="Text 13"/>
          <p:cNvSpPr/>
          <p:nvPr/>
        </p:nvSpPr>
        <p:spPr>
          <a:xfrm>
            <a:off x="6440686" y="6668453"/>
            <a:ext cx="7304008" cy="613648"/>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DAD1E6"/>
                </a:solidFill>
                <a:latin typeface="Fira Sans" pitchFamily="34" charset="0"/>
                <a:ea typeface="Fira Sans" pitchFamily="34" charset="-122"/>
                <a:cs typeface="Fira Sans" pitchFamily="34" charset="-120"/>
              </a:rPr>
              <a:t>Key Outcome (Target Variable):</a:t>
            </a:r>
            <a:pPr algn="l" indent="0" marL="0">
              <a:lnSpc>
                <a:spcPts val="2400"/>
              </a:lnSpc>
              <a:buNone/>
            </a:pPr>
            <a:r>
              <a:rPr lang="en-US" sz="1500" dirty="0">
                <a:solidFill>
                  <a:srgbClr val="DAD1E6"/>
                </a:solidFill>
                <a:latin typeface="Fira Sans" pitchFamily="34" charset="0"/>
                <a:ea typeface="Fira Sans" pitchFamily="34" charset="-122"/>
                <a:cs typeface="Fira Sans" pitchFamily="34" charset="-120"/>
              </a:rPr>
              <a:t> Whether the client ultimately </a:t>
            </a:r>
            <a:pPr algn="l" indent="0" marL="0">
              <a:lnSpc>
                <a:spcPts val="2400"/>
              </a:lnSpc>
              <a:buNone/>
            </a:pPr>
            <a:r>
              <a:rPr lang="en-US" sz="1500" b="1" dirty="0">
                <a:solidFill>
                  <a:srgbClr val="DAD1E6"/>
                </a:solidFill>
                <a:latin typeface="Fira Sans" pitchFamily="34" charset="0"/>
                <a:ea typeface="Fira Sans" pitchFamily="34" charset="-122"/>
                <a:cs typeface="Fira Sans" pitchFamily="34" charset="-120"/>
              </a:rPr>
              <a:t>defaulted</a:t>
            </a:r>
            <a:pPr algn="l" indent="0" marL="0">
              <a:lnSpc>
                <a:spcPts val="2400"/>
              </a:lnSpc>
              <a:buNone/>
            </a:pPr>
            <a:r>
              <a:rPr lang="en-US" sz="1500" dirty="0">
                <a:solidFill>
                  <a:srgbClr val="DAD1E6"/>
                </a:solidFill>
                <a:latin typeface="Fira Sans" pitchFamily="34" charset="0"/>
                <a:ea typeface="Fira Sans" pitchFamily="34" charset="-122"/>
                <a:cs typeface="Fira Sans" pitchFamily="34" charset="-120"/>
              </a:rPr>
              <a:t> on their next payment.</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0064" y="512088"/>
            <a:ext cx="3643908" cy="455533"/>
          </a:xfrm>
          <a:prstGeom prst="rect">
            <a:avLst/>
          </a:prstGeom>
          <a:noFill/>
          <a:ln/>
        </p:spPr>
        <p:txBody>
          <a:bodyPr wrap="none" lIns="0" tIns="0" rIns="0" bIns="0" rtlCol="0" anchor="t"/>
          <a:lstStyle/>
          <a:p>
            <a:pPr algn="l" indent="0" marL="0">
              <a:lnSpc>
                <a:spcPts val="3550"/>
              </a:lnSpc>
              <a:buNone/>
            </a:pPr>
            <a:r>
              <a:rPr lang="en-US" sz="2850" b="1" dirty="0">
                <a:solidFill>
                  <a:srgbClr val="F94CAF"/>
                </a:solidFill>
                <a:latin typeface="Inconsolata Bold" pitchFamily="34" charset="0"/>
                <a:ea typeface="Inconsolata Bold" pitchFamily="34" charset="-122"/>
                <a:cs typeface="Inconsolata Bold" pitchFamily="34" charset="-120"/>
              </a:rPr>
              <a:t>Approach &amp; Tools</a:t>
            </a:r>
            <a:endParaRPr lang="en-US" sz="2850" dirty="0"/>
          </a:p>
        </p:txBody>
      </p:sp>
      <p:pic>
        <p:nvPicPr>
          <p:cNvPr id="3" name="Image 0" descr="preencoded.png">    </p:cNvPr>
          <p:cNvPicPr>
            <a:picLocks noChangeAspect="1"/>
          </p:cNvPicPr>
          <p:nvPr/>
        </p:nvPicPr>
        <p:blipFill>
          <a:blip r:embed="rId1"/>
          <a:stretch>
            <a:fillRect/>
          </a:stretch>
        </p:blipFill>
        <p:spPr>
          <a:xfrm>
            <a:off x="510064" y="1259086"/>
            <a:ext cx="6805136" cy="582930"/>
          </a:xfrm>
          <a:prstGeom prst="rect">
            <a:avLst/>
          </a:prstGeom>
        </p:spPr>
      </p:pic>
      <p:sp>
        <p:nvSpPr>
          <p:cNvPr id="4" name="Text 1"/>
          <p:cNvSpPr/>
          <p:nvPr/>
        </p:nvSpPr>
        <p:spPr>
          <a:xfrm>
            <a:off x="655796" y="1987748"/>
            <a:ext cx="1821894" cy="227648"/>
          </a:xfrm>
          <a:prstGeom prst="rect">
            <a:avLst/>
          </a:prstGeom>
          <a:noFill/>
          <a:ln/>
        </p:spPr>
        <p:txBody>
          <a:bodyPr wrap="none" lIns="0" tIns="0" rIns="0" bIns="0" rtlCol="0" anchor="t"/>
          <a:lstStyle/>
          <a:p>
            <a:pPr algn="l" indent="0" marL="0">
              <a:lnSpc>
                <a:spcPts val="1750"/>
              </a:lnSpc>
              <a:buNone/>
            </a:pPr>
            <a:r>
              <a:rPr lang="en-US" sz="1400" b="1" dirty="0">
                <a:solidFill>
                  <a:srgbClr val="DAD1E6"/>
                </a:solidFill>
                <a:latin typeface="Inconsolata Bold" pitchFamily="34" charset="0"/>
                <a:ea typeface="Inconsolata Bold" pitchFamily="34" charset="-122"/>
                <a:cs typeface="Inconsolata Bold" pitchFamily="34" charset="-120"/>
              </a:rPr>
              <a:t>Data Preparation</a:t>
            </a:r>
            <a:endParaRPr lang="en-US" sz="1400" dirty="0"/>
          </a:p>
        </p:txBody>
      </p:sp>
      <p:sp>
        <p:nvSpPr>
          <p:cNvPr id="5" name="Text 2"/>
          <p:cNvSpPr/>
          <p:nvPr/>
        </p:nvSpPr>
        <p:spPr>
          <a:xfrm>
            <a:off x="655796" y="2302788"/>
            <a:ext cx="6513671" cy="466249"/>
          </a:xfrm>
          <a:prstGeom prst="rect">
            <a:avLst/>
          </a:prstGeom>
          <a:noFill/>
          <a:ln/>
        </p:spPr>
        <p:txBody>
          <a:bodyPr wrap="square" lIns="0" tIns="0" rIns="0" bIns="0" rtlCol="0" anchor="t"/>
          <a:lstStyle/>
          <a:p>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This initial phase involved cleaning, transforming, and organizing the raw dataset to ensure its quality and readiness for analysis. We handled missing values and prepared features.</a:t>
            </a:r>
            <a:endParaRPr lang="en-US" sz="1100" dirty="0"/>
          </a:p>
        </p:txBody>
      </p:sp>
      <p:pic>
        <p:nvPicPr>
          <p:cNvPr id="6" name="Image 1" descr="preencoded.png">    </p:cNvPr>
          <p:cNvPicPr>
            <a:picLocks noChangeAspect="1"/>
          </p:cNvPicPr>
          <p:nvPr/>
        </p:nvPicPr>
        <p:blipFill>
          <a:blip r:embed="rId2"/>
          <a:stretch>
            <a:fillRect/>
          </a:stretch>
        </p:blipFill>
        <p:spPr>
          <a:xfrm>
            <a:off x="7315200" y="1259086"/>
            <a:ext cx="6805136" cy="582930"/>
          </a:xfrm>
          <a:prstGeom prst="rect">
            <a:avLst/>
          </a:prstGeom>
        </p:spPr>
      </p:pic>
      <p:sp>
        <p:nvSpPr>
          <p:cNvPr id="7" name="Text 3"/>
          <p:cNvSpPr/>
          <p:nvPr/>
        </p:nvSpPr>
        <p:spPr>
          <a:xfrm>
            <a:off x="7460933" y="1987748"/>
            <a:ext cx="2823567" cy="227648"/>
          </a:xfrm>
          <a:prstGeom prst="rect">
            <a:avLst/>
          </a:prstGeom>
          <a:noFill/>
          <a:ln/>
        </p:spPr>
        <p:txBody>
          <a:bodyPr wrap="none" lIns="0" tIns="0" rIns="0" bIns="0" rtlCol="0" anchor="t"/>
          <a:lstStyle/>
          <a:p>
            <a:pPr algn="l" indent="0" marL="0">
              <a:lnSpc>
                <a:spcPts val="1750"/>
              </a:lnSpc>
              <a:buNone/>
            </a:pPr>
            <a:r>
              <a:rPr lang="en-US" sz="1400" b="1" dirty="0">
                <a:solidFill>
                  <a:srgbClr val="DAD1E6"/>
                </a:solidFill>
                <a:latin typeface="Inconsolata Bold" pitchFamily="34" charset="0"/>
                <a:ea typeface="Inconsolata Bold" pitchFamily="34" charset="-122"/>
                <a:cs typeface="Inconsolata Bold" pitchFamily="34" charset="-120"/>
              </a:rPr>
              <a:t>Exploratory Data Analysis (EDA)</a:t>
            </a:r>
            <a:endParaRPr lang="en-US" sz="1400" dirty="0"/>
          </a:p>
        </p:txBody>
      </p:sp>
      <p:sp>
        <p:nvSpPr>
          <p:cNvPr id="8" name="Text 4"/>
          <p:cNvSpPr/>
          <p:nvPr/>
        </p:nvSpPr>
        <p:spPr>
          <a:xfrm>
            <a:off x="7460933" y="2302788"/>
            <a:ext cx="6513671" cy="466249"/>
          </a:xfrm>
          <a:prstGeom prst="rect">
            <a:avLst/>
          </a:prstGeom>
          <a:noFill/>
          <a:ln/>
        </p:spPr>
        <p:txBody>
          <a:bodyPr wrap="square" lIns="0" tIns="0" rIns="0" bIns="0" rtlCol="0" anchor="t"/>
          <a:lstStyle/>
          <a:p>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We delved into the data to uncover initial patterns, distributions, and relationships between various factors and credit default. This helped us understand the data's story.</a:t>
            </a:r>
            <a:endParaRPr lang="en-US" sz="1100" dirty="0"/>
          </a:p>
        </p:txBody>
      </p:sp>
      <p:pic>
        <p:nvPicPr>
          <p:cNvPr id="9" name="Image 2" descr="preencoded.png">    </p:cNvPr>
          <p:cNvPicPr>
            <a:picLocks noChangeAspect="1"/>
          </p:cNvPicPr>
          <p:nvPr/>
        </p:nvPicPr>
        <p:blipFill>
          <a:blip r:embed="rId3"/>
          <a:stretch>
            <a:fillRect/>
          </a:stretch>
        </p:blipFill>
        <p:spPr>
          <a:xfrm>
            <a:off x="510064" y="2914769"/>
            <a:ext cx="6805136" cy="582930"/>
          </a:xfrm>
          <a:prstGeom prst="rect">
            <a:avLst/>
          </a:prstGeom>
        </p:spPr>
      </p:pic>
      <p:sp>
        <p:nvSpPr>
          <p:cNvPr id="10" name="Text 5"/>
          <p:cNvSpPr/>
          <p:nvPr/>
        </p:nvSpPr>
        <p:spPr>
          <a:xfrm>
            <a:off x="655796" y="3643432"/>
            <a:ext cx="1821894" cy="227648"/>
          </a:xfrm>
          <a:prstGeom prst="rect">
            <a:avLst/>
          </a:prstGeom>
          <a:noFill/>
          <a:ln/>
        </p:spPr>
        <p:txBody>
          <a:bodyPr wrap="none" lIns="0" tIns="0" rIns="0" bIns="0" rtlCol="0" anchor="t"/>
          <a:lstStyle/>
          <a:p>
            <a:pPr algn="l" indent="0" marL="0">
              <a:lnSpc>
                <a:spcPts val="1750"/>
              </a:lnSpc>
              <a:buNone/>
            </a:pPr>
            <a:r>
              <a:rPr lang="en-US" sz="1400" b="1" dirty="0">
                <a:solidFill>
                  <a:srgbClr val="DAD1E6"/>
                </a:solidFill>
                <a:latin typeface="Inconsolata Bold" pitchFamily="34" charset="0"/>
                <a:ea typeface="Inconsolata Bold" pitchFamily="34" charset="-122"/>
                <a:cs typeface="Inconsolata Bold" pitchFamily="34" charset="-120"/>
              </a:rPr>
              <a:t>Feature Engineering</a:t>
            </a:r>
            <a:endParaRPr lang="en-US" sz="1400" dirty="0"/>
          </a:p>
        </p:txBody>
      </p:sp>
      <p:sp>
        <p:nvSpPr>
          <p:cNvPr id="11" name="Text 6"/>
          <p:cNvSpPr/>
          <p:nvPr/>
        </p:nvSpPr>
        <p:spPr>
          <a:xfrm>
            <a:off x="655796" y="3958471"/>
            <a:ext cx="6513671" cy="481489"/>
          </a:xfrm>
          <a:prstGeom prst="rect">
            <a:avLst/>
          </a:prstGeom>
          <a:noFill/>
          <a:ln/>
        </p:spPr>
        <p:txBody>
          <a:bodyPr wrap="square" lIns="0" tIns="0" rIns="0" bIns="0" rtlCol="0" anchor="t"/>
          <a:lstStyle/>
          <a:p>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We created new, more insightful variables from existing data (e.g., </a:t>
            </a:r>
            <a:pPr algn="l" indent="0" marL="0">
              <a:lnSpc>
                <a:spcPts val="1800"/>
              </a:lnSpc>
              <a:buNone/>
            </a:pPr>
            <a:r>
              <a:rPr lang="en-US" sz="1100" dirty="0">
                <a:solidFill>
                  <a:srgbClr val="DAD1E6"/>
                </a:solidFill>
                <a:highlight>
                  <a:srgbClr val="31233E"/>
                </a:highlight>
                <a:latin typeface="Consolas" pitchFamily="34" charset="0"/>
                <a:ea typeface="Consolas" pitchFamily="34" charset="-122"/>
                <a:cs typeface="Consolas" pitchFamily="34" charset="-120"/>
              </a:rPr>
              <a:t>Total Bill Amount</a:t>
            </a:r>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 </a:t>
            </a:r>
            <a:pPr algn="l" indent="0" marL="0">
              <a:lnSpc>
                <a:spcPts val="1800"/>
              </a:lnSpc>
              <a:buNone/>
            </a:pPr>
            <a:r>
              <a:rPr lang="en-US" sz="1100" dirty="0">
                <a:solidFill>
                  <a:srgbClr val="DAD1E6"/>
                </a:solidFill>
                <a:highlight>
                  <a:srgbClr val="31233E"/>
                </a:highlight>
                <a:latin typeface="Consolas" pitchFamily="34" charset="0"/>
                <a:ea typeface="Consolas" pitchFamily="34" charset="-122"/>
                <a:cs typeface="Consolas" pitchFamily="34" charset="-120"/>
              </a:rPr>
              <a:t>Payment Delay Count</a:t>
            </a:r>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 to improve the predictive power of our models.</a:t>
            </a:r>
            <a:endParaRPr lang="en-US" sz="1100" dirty="0"/>
          </a:p>
        </p:txBody>
      </p:sp>
      <p:pic>
        <p:nvPicPr>
          <p:cNvPr id="12" name="Image 3" descr="preencoded.png">    </p:cNvPr>
          <p:cNvPicPr>
            <a:picLocks noChangeAspect="1"/>
          </p:cNvPicPr>
          <p:nvPr/>
        </p:nvPicPr>
        <p:blipFill>
          <a:blip r:embed="rId4"/>
          <a:stretch>
            <a:fillRect/>
          </a:stretch>
        </p:blipFill>
        <p:spPr>
          <a:xfrm>
            <a:off x="7315200" y="2914769"/>
            <a:ext cx="6805136" cy="582930"/>
          </a:xfrm>
          <a:prstGeom prst="rect">
            <a:avLst/>
          </a:prstGeom>
        </p:spPr>
      </p:pic>
      <p:sp>
        <p:nvSpPr>
          <p:cNvPr id="13" name="Text 7"/>
          <p:cNvSpPr/>
          <p:nvPr/>
        </p:nvSpPr>
        <p:spPr>
          <a:xfrm>
            <a:off x="7460933" y="3643432"/>
            <a:ext cx="1821894" cy="227648"/>
          </a:xfrm>
          <a:prstGeom prst="rect">
            <a:avLst/>
          </a:prstGeom>
          <a:noFill/>
          <a:ln/>
        </p:spPr>
        <p:txBody>
          <a:bodyPr wrap="none" lIns="0" tIns="0" rIns="0" bIns="0" rtlCol="0" anchor="t"/>
          <a:lstStyle/>
          <a:p>
            <a:pPr algn="l" indent="0" marL="0">
              <a:lnSpc>
                <a:spcPts val="1750"/>
              </a:lnSpc>
              <a:buNone/>
            </a:pPr>
            <a:r>
              <a:rPr lang="en-US" sz="1400" b="1" dirty="0">
                <a:solidFill>
                  <a:srgbClr val="DAD1E6"/>
                </a:solidFill>
                <a:latin typeface="Inconsolata Bold" pitchFamily="34" charset="0"/>
                <a:ea typeface="Inconsolata Bold" pitchFamily="34" charset="-122"/>
                <a:cs typeface="Inconsolata Bold" pitchFamily="34" charset="-120"/>
              </a:rPr>
              <a:t>Statistical Analysis</a:t>
            </a:r>
            <a:endParaRPr lang="en-US" sz="1400" dirty="0"/>
          </a:p>
        </p:txBody>
      </p:sp>
      <p:sp>
        <p:nvSpPr>
          <p:cNvPr id="14" name="Text 8"/>
          <p:cNvSpPr/>
          <p:nvPr/>
        </p:nvSpPr>
        <p:spPr>
          <a:xfrm>
            <a:off x="7460933" y="3958471"/>
            <a:ext cx="6513671" cy="466249"/>
          </a:xfrm>
          <a:prstGeom prst="rect">
            <a:avLst/>
          </a:prstGeom>
          <a:noFill/>
          <a:ln/>
        </p:spPr>
        <p:txBody>
          <a:bodyPr wrap="square" lIns="0" tIns="0" rIns="0" bIns="0" rtlCol="0" anchor="t"/>
          <a:lstStyle/>
          <a:p>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We performed formal statistical tests to validate our hypotheses about the relationships between different data points and credit default.</a:t>
            </a:r>
            <a:endParaRPr lang="en-US" sz="1100" dirty="0"/>
          </a:p>
        </p:txBody>
      </p:sp>
      <p:pic>
        <p:nvPicPr>
          <p:cNvPr id="15" name="Image 4" descr="preencoded.png">    </p:cNvPr>
          <p:cNvPicPr>
            <a:picLocks noChangeAspect="1"/>
          </p:cNvPicPr>
          <p:nvPr/>
        </p:nvPicPr>
        <p:blipFill>
          <a:blip r:embed="rId5"/>
          <a:stretch>
            <a:fillRect/>
          </a:stretch>
        </p:blipFill>
        <p:spPr>
          <a:xfrm>
            <a:off x="510064" y="4585692"/>
            <a:ext cx="6805136" cy="582930"/>
          </a:xfrm>
          <a:prstGeom prst="rect">
            <a:avLst/>
          </a:prstGeom>
        </p:spPr>
      </p:pic>
      <p:sp>
        <p:nvSpPr>
          <p:cNvPr id="16" name="Text 9"/>
          <p:cNvSpPr/>
          <p:nvPr/>
        </p:nvSpPr>
        <p:spPr>
          <a:xfrm>
            <a:off x="655796" y="5314355"/>
            <a:ext cx="2368153" cy="227648"/>
          </a:xfrm>
          <a:prstGeom prst="rect">
            <a:avLst/>
          </a:prstGeom>
          <a:noFill/>
          <a:ln/>
        </p:spPr>
        <p:txBody>
          <a:bodyPr wrap="none" lIns="0" tIns="0" rIns="0" bIns="0" rtlCol="0" anchor="t"/>
          <a:lstStyle/>
          <a:p>
            <a:pPr algn="l" indent="0" marL="0">
              <a:lnSpc>
                <a:spcPts val="1750"/>
              </a:lnSpc>
              <a:buNone/>
            </a:pPr>
            <a:r>
              <a:rPr lang="en-US" sz="1400" b="1" dirty="0">
                <a:solidFill>
                  <a:srgbClr val="DAD1E6"/>
                </a:solidFill>
                <a:latin typeface="Inconsolata Bold" pitchFamily="34" charset="0"/>
                <a:ea typeface="Inconsolata Bold" pitchFamily="34" charset="-122"/>
                <a:cs typeface="Inconsolata Bold" pitchFamily="34" charset="-120"/>
              </a:rPr>
              <a:t>Machine Learning Modelling</a:t>
            </a:r>
            <a:endParaRPr lang="en-US" sz="1400" dirty="0"/>
          </a:p>
        </p:txBody>
      </p:sp>
      <p:sp>
        <p:nvSpPr>
          <p:cNvPr id="17" name="Text 10"/>
          <p:cNvSpPr/>
          <p:nvPr/>
        </p:nvSpPr>
        <p:spPr>
          <a:xfrm>
            <a:off x="655796" y="5629394"/>
            <a:ext cx="6513671" cy="233124"/>
          </a:xfrm>
          <a:prstGeom prst="rect">
            <a:avLst/>
          </a:prstGeom>
          <a:noFill/>
          <a:ln/>
        </p:spPr>
        <p:txBody>
          <a:bodyPr wrap="none" lIns="0" tIns="0" rIns="0" bIns="0" rtlCol="0" anchor="t"/>
          <a:lstStyle/>
          <a:p>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We built and evaluated various predictive models to forecast the likelihood of a client defaulting.</a:t>
            </a:r>
            <a:endParaRPr lang="en-US" sz="1100" dirty="0"/>
          </a:p>
        </p:txBody>
      </p:sp>
      <p:pic>
        <p:nvPicPr>
          <p:cNvPr id="18" name="Image 5" descr="preencoded.png">    </p:cNvPr>
          <p:cNvPicPr>
            <a:picLocks noChangeAspect="1"/>
          </p:cNvPicPr>
          <p:nvPr/>
        </p:nvPicPr>
        <p:blipFill>
          <a:blip r:embed="rId6"/>
          <a:stretch>
            <a:fillRect/>
          </a:stretch>
        </p:blipFill>
        <p:spPr>
          <a:xfrm>
            <a:off x="7315200" y="4585692"/>
            <a:ext cx="6805136" cy="582930"/>
          </a:xfrm>
          <a:prstGeom prst="rect">
            <a:avLst/>
          </a:prstGeom>
        </p:spPr>
      </p:pic>
      <p:sp>
        <p:nvSpPr>
          <p:cNvPr id="19" name="Text 11"/>
          <p:cNvSpPr/>
          <p:nvPr/>
        </p:nvSpPr>
        <p:spPr>
          <a:xfrm>
            <a:off x="7460933" y="5314355"/>
            <a:ext cx="2550319" cy="227648"/>
          </a:xfrm>
          <a:prstGeom prst="rect">
            <a:avLst/>
          </a:prstGeom>
          <a:noFill/>
          <a:ln/>
        </p:spPr>
        <p:txBody>
          <a:bodyPr wrap="none" lIns="0" tIns="0" rIns="0" bIns="0" rtlCol="0" anchor="t"/>
          <a:lstStyle/>
          <a:p>
            <a:pPr algn="l" indent="0" marL="0">
              <a:lnSpc>
                <a:spcPts val="1750"/>
              </a:lnSpc>
              <a:buNone/>
            </a:pPr>
            <a:r>
              <a:rPr lang="en-US" sz="1400" b="1" dirty="0">
                <a:solidFill>
                  <a:srgbClr val="DAD1E6"/>
                </a:solidFill>
                <a:latin typeface="Inconsolata Bold" pitchFamily="34" charset="0"/>
                <a:ea typeface="Inconsolata Bold" pitchFamily="34" charset="-122"/>
                <a:cs typeface="Inconsolata Bold" pitchFamily="34" charset="-120"/>
              </a:rPr>
              <a:t>Dashboarding &amp; Communication</a:t>
            </a:r>
            <a:endParaRPr lang="en-US" sz="1400" dirty="0"/>
          </a:p>
        </p:txBody>
      </p:sp>
      <p:sp>
        <p:nvSpPr>
          <p:cNvPr id="20" name="Text 12"/>
          <p:cNvSpPr/>
          <p:nvPr/>
        </p:nvSpPr>
        <p:spPr>
          <a:xfrm>
            <a:off x="7460933" y="5629394"/>
            <a:ext cx="6513671" cy="466249"/>
          </a:xfrm>
          <a:prstGeom prst="rect">
            <a:avLst/>
          </a:prstGeom>
          <a:noFill/>
          <a:ln/>
        </p:spPr>
        <p:txBody>
          <a:bodyPr wrap="square" lIns="0" tIns="0" rIns="0" bIns="0" rtlCol="0" anchor="t"/>
          <a:lstStyle/>
          <a:p>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The final step was to create interactive dashboards to visually present our findings and make the insights easily accessible.</a:t>
            </a:r>
            <a:endParaRPr lang="en-US" sz="1100" dirty="0"/>
          </a:p>
        </p:txBody>
      </p:sp>
      <p:sp>
        <p:nvSpPr>
          <p:cNvPr id="21" name="Text 13"/>
          <p:cNvSpPr/>
          <p:nvPr/>
        </p:nvSpPr>
        <p:spPr>
          <a:xfrm>
            <a:off x="6221968" y="6459974"/>
            <a:ext cx="2186345" cy="273248"/>
          </a:xfrm>
          <a:prstGeom prst="rect">
            <a:avLst/>
          </a:prstGeom>
          <a:noFill/>
          <a:ln/>
        </p:spPr>
        <p:txBody>
          <a:bodyPr wrap="none" lIns="0" tIns="0" rIns="0" bIns="0" rtlCol="0" anchor="t"/>
          <a:lstStyle/>
          <a:p>
            <a:pPr algn="ctr" indent="0" marL="0">
              <a:lnSpc>
                <a:spcPts val="2150"/>
              </a:lnSpc>
              <a:buNone/>
            </a:pPr>
            <a:r>
              <a:rPr lang="en-US" sz="1700" b="1" dirty="0">
                <a:solidFill>
                  <a:srgbClr val="F94CAF"/>
                </a:solidFill>
                <a:latin typeface="Inconsolata Bold" pitchFamily="34" charset="0"/>
                <a:ea typeface="Inconsolata Bold" pitchFamily="34" charset="-122"/>
                <a:cs typeface="Inconsolata Bold" pitchFamily="34" charset="-120"/>
              </a:rPr>
              <a:t>Key Tools Utilized:</a:t>
            </a:r>
            <a:endParaRPr lang="en-US" sz="1700" dirty="0"/>
          </a:p>
        </p:txBody>
      </p:sp>
      <p:sp>
        <p:nvSpPr>
          <p:cNvPr id="22" name="Text 14"/>
          <p:cNvSpPr/>
          <p:nvPr/>
        </p:nvSpPr>
        <p:spPr>
          <a:xfrm>
            <a:off x="510064" y="6951821"/>
            <a:ext cx="13610273" cy="481489"/>
          </a:xfrm>
          <a:prstGeom prst="rect">
            <a:avLst/>
          </a:prstGeom>
          <a:noFill/>
          <a:ln/>
        </p:spPr>
        <p:txBody>
          <a:bodyPr wrap="square" lIns="0" tIns="0" rIns="0" bIns="0" rtlCol="0" anchor="t"/>
          <a:lstStyle/>
          <a:p>
            <a:pPr algn="l" marL="342900" indent="-342900">
              <a:lnSpc>
                <a:spcPts val="1800"/>
              </a:lnSpc>
              <a:buSzPct val="100000"/>
              <a:buChar char="•"/>
            </a:pPr>
            <a:r>
              <a:rPr lang="en-US" sz="1100" b="1" dirty="0">
                <a:solidFill>
                  <a:srgbClr val="DAD1E6"/>
                </a:solidFill>
                <a:latin typeface="Fira Sans" pitchFamily="34" charset="0"/>
                <a:ea typeface="Fira Sans" pitchFamily="34" charset="-122"/>
                <a:cs typeface="Fira Sans" pitchFamily="34" charset="-120"/>
              </a:rPr>
              <a:t>Python:</a:t>
            </a:r>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 Our primary tool for all data manipulation, in-depth analysis, statistical testing, and the development of machine learning models. We specifically used libraries like </a:t>
            </a:r>
            <a:pPr algn="l" indent="0" marL="0">
              <a:lnSpc>
                <a:spcPts val="1800"/>
              </a:lnSpc>
              <a:buNone/>
            </a:pPr>
            <a:r>
              <a:rPr lang="en-US" sz="1100" dirty="0">
                <a:solidFill>
                  <a:srgbClr val="DAD1E6"/>
                </a:solidFill>
                <a:highlight>
                  <a:srgbClr val="31233E"/>
                </a:highlight>
                <a:latin typeface="Consolas" pitchFamily="34" charset="0"/>
                <a:ea typeface="Consolas" pitchFamily="34" charset="-122"/>
                <a:cs typeface="Consolas" pitchFamily="34" charset="-120"/>
              </a:rPr>
              <a:t>pandas</a:t>
            </a:r>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 </a:t>
            </a:r>
            <a:pPr algn="l" indent="0" marL="0">
              <a:lnSpc>
                <a:spcPts val="1800"/>
              </a:lnSpc>
              <a:buNone/>
            </a:pPr>
            <a:r>
              <a:rPr lang="en-US" sz="1100" dirty="0">
                <a:solidFill>
                  <a:srgbClr val="DAD1E6"/>
                </a:solidFill>
                <a:highlight>
                  <a:srgbClr val="31233E"/>
                </a:highlight>
                <a:latin typeface="Consolas" pitchFamily="34" charset="0"/>
                <a:ea typeface="Consolas" pitchFamily="34" charset="-122"/>
                <a:cs typeface="Consolas" pitchFamily="34" charset="-120"/>
              </a:rPr>
              <a:t>numpy</a:t>
            </a:r>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 </a:t>
            </a:r>
            <a:pPr algn="l" indent="0" marL="0">
              <a:lnSpc>
                <a:spcPts val="1800"/>
              </a:lnSpc>
              <a:buNone/>
            </a:pPr>
            <a:r>
              <a:rPr lang="en-US" sz="1100" dirty="0">
                <a:solidFill>
                  <a:srgbClr val="DAD1E6"/>
                </a:solidFill>
                <a:highlight>
                  <a:srgbClr val="31233E"/>
                </a:highlight>
                <a:latin typeface="Consolas" pitchFamily="34" charset="0"/>
                <a:ea typeface="Consolas" pitchFamily="34" charset="-122"/>
                <a:cs typeface="Consolas" pitchFamily="34" charset="-120"/>
              </a:rPr>
              <a:t>scikit-learn</a:t>
            </a:r>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 </a:t>
            </a:r>
            <a:pPr algn="l" indent="0" marL="0">
              <a:lnSpc>
                <a:spcPts val="1800"/>
              </a:lnSpc>
              <a:buNone/>
            </a:pPr>
            <a:r>
              <a:rPr lang="en-US" sz="1100" dirty="0">
                <a:solidFill>
                  <a:srgbClr val="DAD1E6"/>
                </a:solidFill>
                <a:highlight>
                  <a:srgbClr val="31233E"/>
                </a:highlight>
                <a:latin typeface="Consolas" pitchFamily="34" charset="0"/>
                <a:ea typeface="Consolas" pitchFamily="34" charset="-122"/>
                <a:cs typeface="Consolas" pitchFamily="34" charset="-120"/>
              </a:rPr>
              <a:t>matplotlib</a:t>
            </a:r>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 and </a:t>
            </a:r>
            <a:pPr algn="l" indent="0" marL="0">
              <a:lnSpc>
                <a:spcPts val="1800"/>
              </a:lnSpc>
              <a:buNone/>
            </a:pPr>
            <a:r>
              <a:rPr lang="en-US" sz="1100" dirty="0">
                <a:solidFill>
                  <a:srgbClr val="DAD1E6"/>
                </a:solidFill>
                <a:highlight>
                  <a:srgbClr val="31233E"/>
                </a:highlight>
                <a:latin typeface="Consolas" pitchFamily="34" charset="0"/>
                <a:ea typeface="Consolas" pitchFamily="34" charset="-122"/>
                <a:cs typeface="Consolas" pitchFamily="34" charset="-120"/>
              </a:rPr>
              <a:t>seaborn</a:t>
            </a:r>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a:t>
            </a:r>
            <a:endParaRPr lang="en-US" sz="1100" dirty="0"/>
          </a:p>
        </p:txBody>
      </p:sp>
      <p:sp>
        <p:nvSpPr>
          <p:cNvPr id="23" name="Text 15"/>
          <p:cNvSpPr/>
          <p:nvPr/>
        </p:nvSpPr>
        <p:spPr>
          <a:xfrm>
            <a:off x="510064" y="7484269"/>
            <a:ext cx="13610273" cy="233124"/>
          </a:xfrm>
          <a:prstGeom prst="rect">
            <a:avLst/>
          </a:prstGeom>
          <a:noFill/>
          <a:ln/>
        </p:spPr>
        <p:txBody>
          <a:bodyPr wrap="none" lIns="0" tIns="0" rIns="0" bIns="0" rtlCol="0" anchor="t"/>
          <a:lstStyle/>
          <a:p>
            <a:pPr algn="l" marL="342900" indent="-342900">
              <a:lnSpc>
                <a:spcPts val="1800"/>
              </a:lnSpc>
              <a:buSzPct val="100000"/>
              <a:buChar char="•"/>
            </a:pPr>
            <a:r>
              <a:rPr lang="en-US" sz="1100" b="1" dirty="0">
                <a:solidFill>
                  <a:srgbClr val="DAD1E6"/>
                </a:solidFill>
                <a:latin typeface="Fira Sans" pitchFamily="34" charset="0"/>
                <a:ea typeface="Fira Sans" pitchFamily="34" charset="-122"/>
                <a:cs typeface="Fira Sans" pitchFamily="34" charset="-120"/>
              </a:rPr>
              <a:t>Tableau:</a:t>
            </a:r>
            <a:pPr algn="l" indent="0" marL="0">
              <a:lnSpc>
                <a:spcPts val="1800"/>
              </a:lnSpc>
              <a:buNone/>
            </a:pPr>
            <a:r>
              <a:rPr lang="en-US" sz="1100" dirty="0">
                <a:solidFill>
                  <a:srgbClr val="DAD1E6"/>
                </a:solidFill>
                <a:latin typeface="Fira Sans" pitchFamily="34" charset="0"/>
                <a:ea typeface="Fira Sans" pitchFamily="34" charset="-122"/>
                <a:cs typeface="Fira Sans" pitchFamily="34" charset="-120"/>
              </a:rPr>
              <a:t> Used for designing and building interactive, user-friendly dashboards that effectively communicate our key findings and model performance.</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4723" y="506611"/>
            <a:ext cx="10131743" cy="575667"/>
          </a:xfrm>
          <a:prstGeom prst="rect">
            <a:avLst/>
          </a:prstGeom>
          <a:noFill/>
          <a:ln/>
        </p:spPr>
        <p:txBody>
          <a:bodyPr wrap="none" lIns="0" tIns="0" rIns="0" bIns="0" rtlCol="0" anchor="t"/>
          <a:lstStyle/>
          <a:p>
            <a:pPr algn="l" indent="0" marL="0">
              <a:lnSpc>
                <a:spcPts val="4500"/>
              </a:lnSpc>
              <a:buNone/>
            </a:pPr>
            <a:r>
              <a:rPr lang="en-US" sz="3600" b="1" dirty="0">
                <a:solidFill>
                  <a:srgbClr val="F94CAF"/>
                </a:solidFill>
                <a:latin typeface="Inconsolata Bold" pitchFamily="34" charset="0"/>
                <a:ea typeface="Inconsolata Bold" pitchFamily="34" charset="-122"/>
                <a:cs typeface="Inconsolata Bold" pitchFamily="34" charset="-120"/>
              </a:rPr>
              <a:t>Key Findings: The Overall Picture of Default</a:t>
            </a:r>
            <a:endParaRPr lang="en-US" sz="3600" dirty="0"/>
          </a:p>
        </p:txBody>
      </p:sp>
      <p:pic>
        <p:nvPicPr>
          <p:cNvPr id="3" name="Image 0" descr="preencoded.png">    </p:cNvPr>
          <p:cNvPicPr>
            <a:picLocks noChangeAspect="1"/>
          </p:cNvPicPr>
          <p:nvPr/>
        </p:nvPicPr>
        <p:blipFill>
          <a:blip r:embed="rId1"/>
          <a:stretch>
            <a:fillRect/>
          </a:stretch>
        </p:blipFill>
        <p:spPr>
          <a:xfrm>
            <a:off x="644723" y="1358622"/>
            <a:ext cx="5281255" cy="2970609"/>
          </a:xfrm>
          <a:prstGeom prst="rect">
            <a:avLst/>
          </a:prstGeom>
        </p:spPr>
      </p:pic>
      <p:sp>
        <p:nvSpPr>
          <p:cNvPr id="4" name="Shape 1"/>
          <p:cNvSpPr/>
          <p:nvPr/>
        </p:nvSpPr>
        <p:spPr>
          <a:xfrm>
            <a:off x="644723" y="4536400"/>
            <a:ext cx="13340953" cy="3188137"/>
          </a:xfrm>
          <a:prstGeom prst="roundRect">
            <a:avLst>
              <a:gd name="adj" fmla="val 867"/>
            </a:avLst>
          </a:prstGeom>
          <a:noFill/>
          <a:ln w="7620">
            <a:solidFill>
              <a:srgbClr val="FFFFFF">
                <a:alpha val="24000"/>
              </a:srgbClr>
            </a:solidFill>
            <a:prstDash val="solid"/>
          </a:ln>
        </p:spPr>
      </p:sp>
      <p:sp>
        <p:nvSpPr>
          <p:cNvPr id="5" name="Shape 2"/>
          <p:cNvSpPr/>
          <p:nvPr/>
        </p:nvSpPr>
        <p:spPr>
          <a:xfrm>
            <a:off x="652343" y="4544020"/>
            <a:ext cx="13325713" cy="523994"/>
          </a:xfrm>
          <a:prstGeom prst="rect">
            <a:avLst/>
          </a:prstGeom>
          <a:solidFill>
            <a:srgbClr val="FFFFFF">
              <a:alpha val="4000"/>
            </a:srgbClr>
          </a:solidFill>
          <a:ln/>
        </p:spPr>
      </p:sp>
      <p:sp>
        <p:nvSpPr>
          <p:cNvPr id="6" name="Text 3"/>
          <p:cNvSpPr/>
          <p:nvPr/>
        </p:nvSpPr>
        <p:spPr>
          <a:xfrm>
            <a:off x="836533" y="4662130"/>
            <a:ext cx="2878455" cy="287774"/>
          </a:xfrm>
          <a:prstGeom prst="rect">
            <a:avLst/>
          </a:prstGeom>
          <a:noFill/>
          <a:ln/>
        </p:spPr>
        <p:txBody>
          <a:bodyPr wrap="none" lIns="0" tIns="0" rIns="0" bIns="0" rtlCol="0" anchor="t"/>
          <a:lstStyle/>
          <a:p>
            <a:pPr algn="l" indent="0" marL="0">
              <a:lnSpc>
                <a:spcPts val="2250"/>
              </a:lnSpc>
              <a:buNone/>
            </a:pPr>
            <a:r>
              <a:rPr lang="en-US" sz="1800" b="1" dirty="0">
                <a:solidFill>
                  <a:srgbClr val="F94CAF"/>
                </a:solidFill>
                <a:latin typeface="Inconsolata Bold" pitchFamily="34" charset="0"/>
                <a:ea typeface="Inconsolata Bold" pitchFamily="34" charset="-122"/>
                <a:cs typeface="Inconsolata Bold" pitchFamily="34" charset="-120"/>
              </a:rPr>
              <a:t>The Overall Default Rate:</a:t>
            </a:r>
            <a:endParaRPr lang="en-US" sz="1800" dirty="0"/>
          </a:p>
        </p:txBody>
      </p:sp>
      <p:sp>
        <p:nvSpPr>
          <p:cNvPr id="7" name="Text 4"/>
          <p:cNvSpPr/>
          <p:nvPr/>
        </p:nvSpPr>
        <p:spPr>
          <a:xfrm>
            <a:off x="7503200" y="4662130"/>
            <a:ext cx="3223855" cy="287774"/>
          </a:xfrm>
          <a:prstGeom prst="rect">
            <a:avLst/>
          </a:prstGeom>
          <a:noFill/>
          <a:ln/>
        </p:spPr>
        <p:txBody>
          <a:bodyPr wrap="none" lIns="0" tIns="0" rIns="0" bIns="0" rtlCol="0" anchor="t"/>
          <a:lstStyle/>
          <a:p>
            <a:pPr algn="l" indent="0" marL="0">
              <a:lnSpc>
                <a:spcPts val="2250"/>
              </a:lnSpc>
              <a:buNone/>
            </a:pPr>
            <a:r>
              <a:rPr lang="en-US" sz="1800" b="1" dirty="0">
                <a:solidFill>
                  <a:srgbClr val="F94CAF"/>
                </a:solidFill>
                <a:latin typeface="Inconsolata Bold" pitchFamily="34" charset="0"/>
                <a:ea typeface="Inconsolata Bold" pitchFamily="34" charset="-122"/>
                <a:cs typeface="Inconsolata Bold" pitchFamily="34" charset="-120"/>
              </a:rPr>
              <a:t>General Client Demographics:</a:t>
            </a:r>
            <a:endParaRPr lang="en-US" sz="1800" dirty="0"/>
          </a:p>
        </p:txBody>
      </p:sp>
      <p:sp>
        <p:nvSpPr>
          <p:cNvPr id="8" name="Shape 5"/>
          <p:cNvSpPr/>
          <p:nvPr/>
        </p:nvSpPr>
        <p:spPr>
          <a:xfrm>
            <a:off x="652343" y="5068014"/>
            <a:ext cx="13325713" cy="2648903"/>
          </a:xfrm>
          <a:prstGeom prst="rect">
            <a:avLst/>
          </a:prstGeom>
          <a:solidFill>
            <a:srgbClr val="000000">
              <a:alpha val="4000"/>
            </a:srgbClr>
          </a:solidFill>
          <a:ln/>
        </p:spPr>
      </p:sp>
      <p:sp>
        <p:nvSpPr>
          <p:cNvPr id="9" name="Text 6"/>
          <p:cNvSpPr/>
          <p:nvPr/>
        </p:nvSpPr>
        <p:spPr>
          <a:xfrm>
            <a:off x="836533" y="5186124"/>
            <a:ext cx="6290667" cy="58935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DAD1E6"/>
                </a:solidFill>
                <a:latin typeface="Fira Sans" pitchFamily="34" charset="0"/>
                <a:ea typeface="Fira Sans" pitchFamily="34" charset="-122"/>
                <a:cs typeface="Fira Sans" pitchFamily="34" charset="-120"/>
              </a:rPr>
              <a:t>Our analysis revealed an overall credit default rate of </a:t>
            </a:r>
            <a:pPr algn="l" indent="0" marL="0">
              <a:lnSpc>
                <a:spcPts val="2300"/>
              </a:lnSpc>
              <a:buNone/>
            </a:pPr>
            <a:r>
              <a:rPr lang="en-US" sz="1450" b="1" dirty="0">
                <a:solidFill>
                  <a:srgbClr val="DAD1E6"/>
                </a:solidFill>
                <a:latin typeface="Fira Sans" pitchFamily="34" charset="0"/>
                <a:ea typeface="Fira Sans" pitchFamily="34" charset="-122"/>
                <a:cs typeface="Fira Sans" pitchFamily="34" charset="-120"/>
              </a:rPr>
              <a:t>22.12%</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 among the clients in this dataset.</a:t>
            </a:r>
            <a:endParaRPr lang="en-US" sz="1450" dirty="0"/>
          </a:p>
        </p:txBody>
      </p:sp>
      <p:sp>
        <p:nvSpPr>
          <p:cNvPr id="10" name="Text 7"/>
          <p:cNvSpPr/>
          <p:nvPr/>
        </p:nvSpPr>
        <p:spPr>
          <a:xfrm>
            <a:off x="836533" y="5830729"/>
            <a:ext cx="6290667" cy="58935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DAD1E6"/>
                </a:solidFill>
                <a:latin typeface="Fira Sans" pitchFamily="34" charset="0"/>
                <a:ea typeface="Fira Sans" pitchFamily="34" charset="-122"/>
                <a:cs typeface="Fira Sans" pitchFamily="34" charset="-120"/>
              </a:rPr>
              <a:t>This indicates that approximately </a:t>
            </a:r>
            <a:pPr algn="l" indent="0" marL="0">
              <a:lnSpc>
                <a:spcPts val="2300"/>
              </a:lnSpc>
              <a:buNone/>
            </a:pPr>
            <a:r>
              <a:rPr lang="en-US" sz="1450" b="1" dirty="0">
                <a:solidFill>
                  <a:srgbClr val="DAD1E6"/>
                </a:solidFill>
                <a:latin typeface="Fira Sans" pitchFamily="34" charset="0"/>
                <a:ea typeface="Fira Sans" pitchFamily="34" charset="-122"/>
                <a:cs typeface="Fira Sans" pitchFamily="34" charset="-120"/>
              </a:rPr>
              <a:t>1 in 5 clients</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 did not meet their payment obligations, highlighting a significant area of risk.</a:t>
            </a:r>
            <a:endParaRPr lang="en-US" sz="1450" dirty="0"/>
          </a:p>
        </p:txBody>
      </p:sp>
      <p:sp>
        <p:nvSpPr>
          <p:cNvPr id="11" name="Text 8"/>
          <p:cNvSpPr/>
          <p:nvPr/>
        </p:nvSpPr>
        <p:spPr>
          <a:xfrm>
            <a:off x="836533" y="6475333"/>
            <a:ext cx="6290667" cy="58935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DAD1E6"/>
                </a:solidFill>
                <a:latin typeface="Fira Sans" pitchFamily="34" charset="0"/>
                <a:ea typeface="Fira Sans" pitchFamily="34" charset="-122"/>
                <a:cs typeface="Fira Sans" pitchFamily="34" charset="-120"/>
              </a:rPr>
              <a:t>Specifically, out of 179,996 clients, </a:t>
            </a:r>
            <a:pPr algn="l" indent="0" marL="0">
              <a:lnSpc>
                <a:spcPts val="2300"/>
              </a:lnSpc>
              <a:buNone/>
            </a:pPr>
            <a:r>
              <a:rPr lang="en-US" sz="1450" b="1" dirty="0">
                <a:solidFill>
                  <a:srgbClr val="DAD1E6"/>
                </a:solidFill>
                <a:latin typeface="Fira Sans" pitchFamily="34" charset="0"/>
                <a:ea typeface="Fira Sans" pitchFamily="34" charset="-122"/>
                <a:cs typeface="Fira Sans" pitchFamily="34" charset="-120"/>
              </a:rPr>
              <a:t>39,816 defaulted</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 while </a:t>
            </a:r>
            <a:pPr algn="l" indent="0" marL="0">
              <a:lnSpc>
                <a:spcPts val="2300"/>
              </a:lnSpc>
              <a:buNone/>
            </a:pPr>
            <a:r>
              <a:rPr lang="en-US" sz="1450" b="1" dirty="0">
                <a:solidFill>
                  <a:srgbClr val="DAD1E6"/>
                </a:solidFill>
                <a:latin typeface="Fira Sans" pitchFamily="34" charset="0"/>
                <a:ea typeface="Fira Sans" pitchFamily="34" charset="-122"/>
                <a:cs typeface="Fira Sans" pitchFamily="34" charset="-120"/>
              </a:rPr>
              <a:t>140,184 did not</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a:t>
            </a:r>
            <a:endParaRPr lang="en-US" sz="1450" dirty="0"/>
          </a:p>
        </p:txBody>
      </p:sp>
      <p:sp>
        <p:nvSpPr>
          <p:cNvPr id="12" name="Text 9"/>
          <p:cNvSpPr/>
          <p:nvPr/>
        </p:nvSpPr>
        <p:spPr>
          <a:xfrm>
            <a:off x="7503200" y="5186124"/>
            <a:ext cx="6290667" cy="589359"/>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DAD1E6"/>
                </a:solidFill>
                <a:latin typeface="Fira Sans" pitchFamily="34" charset="0"/>
                <a:ea typeface="Fira Sans" pitchFamily="34" charset="-122"/>
                <a:cs typeface="Fira Sans" pitchFamily="34" charset="-120"/>
              </a:rPr>
              <a:t>Gender Distribution:</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 The dataset shows a distribution of </a:t>
            </a:r>
            <a:pPr algn="l" indent="0" marL="0">
              <a:lnSpc>
                <a:spcPts val="2300"/>
              </a:lnSpc>
              <a:buNone/>
            </a:pPr>
            <a:r>
              <a:rPr lang="en-US" sz="1450" b="1" dirty="0">
                <a:solidFill>
                  <a:srgbClr val="DAD1E6"/>
                </a:solidFill>
                <a:latin typeface="Fira Sans" pitchFamily="34" charset="0"/>
                <a:ea typeface="Fira Sans" pitchFamily="34" charset="-122"/>
                <a:cs typeface="Fira Sans" pitchFamily="34" charset="-120"/>
              </a:rPr>
              <a:t>108,672 Female</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 clients and </a:t>
            </a:r>
            <a:pPr algn="l" indent="0" marL="0">
              <a:lnSpc>
                <a:spcPts val="2300"/>
              </a:lnSpc>
              <a:buNone/>
            </a:pPr>
            <a:r>
              <a:rPr lang="en-US" sz="1450" b="1" dirty="0">
                <a:solidFill>
                  <a:srgbClr val="DAD1E6"/>
                </a:solidFill>
                <a:latin typeface="Fira Sans" pitchFamily="34" charset="0"/>
                <a:ea typeface="Fira Sans" pitchFamily="34" charset="-122"/>
                <a:cs typeface="Fira Sans" pitchFamily="34" charset="-120"/>
              </a:rPr>
              <a:t>71,328 Male</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 clients.</a:t>
            </a:r>
            <a:endParaRPr lang="en-US" sz="1450" dirty="0"/>
          </a:p>
        </p:txBody>
      </p:sp>
      <p:sp>
        <p:nvSpPr>
          <p:cNvPr id="13" name="Text 10"/>
          <p:cNvSpPr/>
          <p:nvPr/>
        </p:nvSpPr>
        <p:spPr>
          <a:xfrm>
            <a:off x="7503200" y="5830729"/>
            <a:ext cx="6290667" cy="884039"/>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DAD1E6"/>
                </a:solidFill>
                <a:latin typeface="Fira Sans" pitchFamily="34" charset="0"/>
                <a:ea typeface="Fira Sans" pitchFamily="34" charset="-122"/>
                <a:cs typeface="Fira Sans" pitchFamily="34" charset="-120"/>
              </a:rPr>
              <a:t>Age Distribution:</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 The largest groups of clients fall within the </a:t>
            </a:r>
            <a:pPr algn="l" indent="0" marL="0">
              <a:lnSpc>
                <a:spcPts val="2300"/>
              </a:lnSpc>
              <a:buNone/>
            </a:pPr>
            <a:r>
              <a:rPr lang="en-US" sz="1450" b="1" dirty="0">
                <a:solidFill>
                  <a:srgbClr val="DAD1E6"/>
                </a:solidFill>
                <a:latin typeface="Fira Sans" pitchFamily="34" charset="0"/>
                <a:ea typeface="Fira Sans" pitchFamily="34" charset="-122"/>
                <a:cs typeface="Fira Sans" pitchFamily="34" charset="-120"/>
              </a:rPr>
              <a:t>25-35 year range</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 with a significant number in their </a:t>
            </a:r>
            <a:pPr algn="l" indent="0" marL="0">
              <a:lnSpc>
                <a:spcPts val="2300"/>
              </a:lnSpc>
              <a:buNone/>
            </a:pPr>
            <a:r>
              <a:rPr lang="en-US" sz="1450" b="1" dirty="0">
                <a:solidFill>
                  <a:srgbClr val="DAD1E6"/>
                </a:solidFill>
                <a:latin typeface="Fira Sans" pitchFamily="34" charset="0"/>
                <a:ea typeface="Fira Sans" pitchFamily="34" charset="-122"/>
                <a:cs typeface="Fira Sans" pitchFamily="34" charset="-120"/>
              </a:rPr>
              <a:t>20s</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 For instance, there are 41,598 clients aged 25 and 36,468 clients aged 30.</a:t>
            </a:r>
            <a:endParaRPr lang="en-US" sz="1450" dirty="0"/>
          </a:p>
        </p:txBody>
      </p:sp>
      <p:sp>
        <p:nvSpPr>
          <p:cNvPr id="14" name="Text 11"/>
          <p:cNvSpPr/>
          <p:nvPr/>
        </p:nvSpPr>
        <p:spPr>
          <a:xfrm>
            <a:off x="7503200" y="6770013"/>
            <a:ext cx="6290667" cy="884039"/>
          </a:xfrm>
          <a:prstGeom prst="rect">
            <a:avLst/>
          </a:prstGeom>
          <a:noFill/>
          <a:ln/>
        </p:spPr>
        <p:txBody>
          <a:bodyPr wrap="square" lIns="0" tIns="0" rIns="0" bIns="0" rtlCol="0" anchor="t"/>
          <a:lstStyle/>
          <a:p>
            <a:pPr algn="l" marL="342900" indent="-342900">
              <a:lnSpc>
                <a:spcPts val="2300"/>
              </a:lnSpc>
              <a:buSzPct val="100000"/>
              <a:buChar char="•"/>
            </a:pPr>
            <a:r>
              <a:rPr lang="en-US" sz="1450" i="1" dirty="0">
                <a:solidFill>
                  <a:srgbClr val="DAD1E6"/>
                </a:solidFill>
                <a:latin typeface="Fira Sans" pitchFamily="34" charset="0"/>
                <a:ea typeface="Fira Sans" pitchFamily="34" charset="-122"/>
                <a:cs typeface="Fira Sans" pitchFamily="34" charset="-120"/>
              </a:rPr>
              <a:t>Note:</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 While these overall distributions are important for context, we will delve into how default </a:t>
            </a:r>
            <a:pPr algn="l" indent="0" marL="0">
              <a:lnSpc>
                <a:spcPts val="2300"/>
              </a:lnSpc>
              <a:buNone/>
            </a:pPr>
            <a:r>
              <a:rPr lang="en-US" sz="1450" i="1" dirty="0">
                <a:solidFill>
                  <a:srgbClr val="DAD1E6"/>
                </a:solidFill>
                <a:latin typeface="Fira Sans" pitchFamily="34" charset="0"/>
                <a:ea typeface="Fira Sans" pitchFamily="34" charset="-122"/>
                <a:cs typeface="Fira Sans" pitchFamily="34" charset="-120"/>
              </a:rPr>
              <a:t>rates</a:t>
            </a:r>
            <a:pPr algn="l" indent="0" marL="0">
              <a:lnSpc>
                <a:spcPts val="2300"/>
              </a:lnSpc>
              <a:buNone/>
            </a:pPr>
            <a:r>
              <a:rPr lang="en-US" sz="1450" dirty="0">
                <a:solidFill>
                  <a:srgbClr val="DAD1E6"/>
                </a:solidFill>
                <a:latin typeface="Fira Sans" pitchFamily="34" charset="0"/>
                <a:ea typeface="Fira Sans" pitchFamily="34" charset="-122"/>
                <a:cs typeface="Fira Sans" pitchFamily="34" charset="-120"/>
              </a:rPr>
              <a:t> vary by these demographics on the next slide.</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7565" y="522684"/>
            <a:ext cx="9054584" cy="462082"/>
          </a:xfrm>
          <a:prstGeom prst="rect">
            <a:avLst/>
          </a:prstGeom>
          <a:noFill/>
          <a:ln/>
        </p:spPr>
        <p:txBody>
          <a:bodyPr wrap="none" lIns="0" tIns="0" rIns="0" bIns="0" rtlCol="0" anchor="t"/>
          <a:lstStyle/>
          <a:p>
            <a:pPr algn="l" indent="0" marL="0">
              <a:lnSpc>
                <a:spcPts val="3600"/>
              </a:lnSpc>
              <a:buNone/>
            </a:pPr>
            <a:r>
              <a:rPr lang="en-US" sz="2900" b="1" dirty="0">
                <a:solidFill>
                  <a:srgbClr val="F94CAF"/>
                </a:solidFill>
                <a:latin typeface="Inconsolata Bold" pitchFamily="34" charset="0"/>
                <a:ea typeface="Inconsolata Bold" pitchFamily="34" charset="-122"/>
                <a:cs typeface="Inconsolata Bold" pitchFamily="34" charset="-120"/>
              </a:rPr>
              <a:t>Key Findings: Demographics and Default Propensity</a:t>
            </a:r>
            <a:endParaRPr lang="en-US" sz="2900" dirty="0"/>
          </a:p>
        </p:txBody>
      </p:sp>
      <p:pic>
        <p:nvPicPr>
          <p:cNvPr id="3" name="Image 0" descr="preencoded.png">    </p:cNvPr>
          <p:cNvPicPr>
            <a:picLocks noChangeAspect="1"/>
          </p:cNvPicPr>
          <p:nvPr/>
        </p:nvPicPr>
        <p:blipFill>
          <a:blip r:embed="rId1"/>
          <a:stretch>
            <a:fillRect/>
          </a:stretch>
        </p:blipFill>
        <p:spPr>
          <a:xfrm>
            <a:off x="517565" y="1280517"/>
            <a:ext cx="6983611" cy="3928229"/>
          </a:xfrm>
          <a:prstGeom prst="rect">
            <a:avLst/>
          </a:prstGeom>
        </p:spPr>
      </p:pic>
      <p:sp>
        <p:nvSpPr>
          <p:cNvPr id="4" name="Shape 1"/>
          <p:cNvSpPr/>
          <p:nvPr/>
        </p:nvSpPr>
        <p:spPr>
          <a:xfrm>
            <a:off x="517565" y="5375077"/>
            <a:ext cx="13595271" cy="2331839"/>
          </a:xfrm>
          <a:prstGeom prst="roundRect">
            <a:avLst>
              <a:gd name="adj" fmla="val 951"/>
            </a:avLst>
          </a:prstGeom>
          <a:noFill/>
          <a:ln w="7620">
            <a:solidFill>
              <a:srgbClr val="FFFFFF">
                <a:alpha val="24000"/>
              </a:srgbClr>
            </a:solidFill>
            <a:prstDash val="solid"/>
          </a:ln>
        </p:spPr>
      </p:sp>
      <p:sp>
        <p:nvSpPr>
          <p:cNvPr id="5" name="Shape 2"/>
          <p:cNvSpPr/>
          <p:nvPr/>
        </p:nvSpPr>
        <p:spPr>
          <a:xfrm>
            <a:off x="525185" y="5382697"/>
            <a:ext cx="13580031" cy="423743"/>
          </a:xfrm>
          <a:prstGeom prst="rect">
            <a:avLst/>
          </a:prstGeom>
          <a:solidFill>
            <a:srgbClr val="FFFFFF">
              <a:alpha val="4000"/>
            </a:srgbClr>
          </a:solidFill>
          <a:ln/>
        </p:spPr>
      </p:sp>
      <p:sp>
        <p:nvSpPr>
          <p:cNvPr id="6" name="Text 3"/>
          <p:cNvSpPr/>
          <p:nvPr/>
        </p:nvSpPr>
        <p:spPr>
          <a:xfrm>
            <a:off x="673298" y="5479018"/>
            <a:ext cx="1848564" cy="231100"/>
          </a:xfrm>
          <a:prstGeom prst="rect">
            <a:avLst/>
          </a:prstGeom>
          <a:noFill/>
          <a:ln/>
        </p:spPr>
        <p:txBody>
          <a:bodyPr wrap="none" lIns="0" tIns="0" rIns="0" bIns="0" rtlCol="0" anchor="t"/>
          <a:lstStyle/>
          <a:p>
            <a:pPr algn="l" indent="0" marL="0">
              <a:lnSpc>
                <a:spcPts val="1800"/>
              </a:lnSpc>
              <a:buNone/>
            </a:pPr>
            <a:r>
              <a:rPr lang="en-US" sz="1450" b="1" dirty="0">
                <a:solidFill>
                  <a:srgbClr val="F94CAF"/>
                </a:solidFill>
                <a:latin typeface="Inconsolata Bold" pitchFamily="34" charset="0"/>
                <a:ea typeface="Inconsolata Bold" pitchFamily="34" charset="-122"/>
                <a:cs typeface="Inconsolata Bold" pitchFamily="34" charset="-120"/>
              </a:rPr>
              <a:t>Gender:</a:t>
            </a:r>
            <a:endParaRPr lang="en-US" sz="1450" dirty="0"/>
          </a:p>
        </p:txBody>
      </p:sp>
      <p:sp>
        <p:nvSpPr>
          <p:cNvPr id="7" name="Text 4"/>
          <p:cNvSpPr/>
          <p:nvPr/>
        </p:nvSpPr>
        <p:spPr>
          <a:xfrm>
            <a:off x="4072057" y="5479018"/>
            <a:ext cx="1848564" cy="231100"/>
          </a:xfrm>
          <a:prstGeom prst="rect">
            <a:avLst/>
          </a:prstGeom>
          <a:noFill/>
          <a:ln/>
        </p:spPr>
        <p:txBody>
          <a:bodyPr wrap="none" lIns="0" tIns="0" rIns="0" bIns="0" rtlCol="0" anchor="t"/>
          <a:lstStyle/>
          <a:p>
            <a:pPr algn="l" indent="0" marL="0">
              <a:lnSpc>
                <a:spcPts val="1800"/>
              </a:lnSpc>
              <a:buNone/>
            </a:pPr>
            <a:r>
              <a:rPr lang="en-US" sz="1450" b="1" dirty="0">
                <a:solidFill>
                  <a:srgbClr val="F94CAF"/>
                </a:solidFill>
                <a:latin typeface="Inconsolata Bold" pitchFamily="34" charset="0"/>
                <a:ea typeface="Inconsolata Bold" pitchFamily="34" charset="-122"/>
                <a:cs typeface="Inconsolata Bold" pitchFamily="34" charset="-120"/>
              </a:rPr>
              <a:t>Education Level:</a:t>
            </a:r>
            <a:endParaRPr lang="en-US" sz="1450" dirty="0"/>
          </a:p>
        </p:txBody>
      </p:sp>
      <p:sp>
        <p:nvSpPr>
          <p:cNvPr id="8" name="Text 5"/>
          <p:cNvSpPr/>
          <p:nvPr/>
        </p:nvSpPr>
        <p:spPr>
          <a:xfrm>
            <a:off x="7467005" y="5479018"/>
            <a:ext cx="1848564" cy="231100"/>
          </a:xfrm>
          <a:prstGeom prst="rect">
            <a:avLst/>
          </a:prstGeom>
          <a:noFill/>
          <a:ln/>
        </p:spPr>
        <p:txBody>
          <a:bodyPr wrap="none" lIns="0" tIns="0" rIns="0" bIns="0" rtlCol="0" anchor="t"/>
          <a:lstStyle/>
          <a:p>
            <a:pPr algn="l" indent="0" marL="0">
              <a:lnSpc>
                <a:spcPts val="1800"/>
              </a:lnSpc>
              <a:buNone/>
            </a:pPr>
            <a:r>
              <a:rPr lang="en-US" sz="1450" b="1" dirty="0">
                <a:solidFill>
                  <a:srgbClr val="F94CAF"/>
                </a:solidFill>
                <a:latin typeface="Inconsolata Bold" pitchFamily="34" charset="0"/>
                <a:ea typeface="Inconsolata Bold" pitchFamily="34" charset="-122"/>
                <a:cs typeface="Inconsolata Bold" pitchFamily="34" charset="-120"/>
              </a:rPr>
              <a:t>Marital Status:</a:t>
            </a:r>
            <a:endParaRPr lang="en-US" sz="1450" dirty="0"/>
          </a:p>
        </p:txBody>
      </p:sp>
      <p:sp>
        <p:nvSpPr>
          <p:cNvPr id="9" name="Text 6"/>
          <p:cNvSpPr/>
          <p:nvPr/>
        </p:nvSpPr>
        <p:spPr>
          <a:xfrm>
            <a:off x="10861953" y="5479018"/>
            <a:ext cx="1848564" cy="231100"/>
          </a:xfrm>
          <a:prstGeom prst="rect">
            <a:avLst/>
          </a:prstGeom>
          <a:noFill/>
          <a:ln/>
        </p:spPr>
        <p:txBody>
          <a:bodyPr wrap="none" lIns="0" tIns="0" rIns="0" bIns="0" rtlCol="0" anchor="t"/>
          <a:lstStyle/>
          <a:p>
            <a:pPr algn="l" indent="0" marL="0">
              <a:lnSpc>
                <a:spcPts val="1800"/>
              </a:lnSpc>
              <a:buNone/>
            </a:pPr>
            <a:r>
              <a:rPr lang="en-US" sz="1450" b="1" dirty="0">
                <a:solidFill>
                  <a:srgbClr val="F94CAF"/>
                </a:solidFill>
                <a:latin typeface="Inconsolata Bold" pitchFamily="34" charset="0"/>
                <a:ea typeface="Inconsolata Bold" pitchFamily="34" charset="-122"/>
                <a:cs typeface="Inconsolata Bold" pitchFamily="34" charset="-120"/>
              </a:rPr>
              <a:t>Age Groups:</a:t>
            </a:r>
            <a:endParaRPr lang="en-US" sz="1450" dirty="0"/>
          </a:p>
        </p:txBody>
      </p:sp>
      <p:sp>
        <p:nvSpPr>
          <p:cNvPr id="10" name="Shape 7"/>
          <p:cNvSpPr/>
          <p:nvPr/>
        </p:nvSpPr>
        <p:spPr>
          <a:xfrm>
            <a:off x="525185" y="5806440"/>
            <a:ext cx="13580031" cy="1892856"/>
          </a:xfrm>
          <a:prstGeom prst="rect">
            <a:avLst/>
          </a:prstGeom>
          <a:solidFill>
            <a:srgbClr val="000000">
              <a:alpha val="4000"/>
            </a:srgbClr>
          </a:solidFill>
          <a:ln/>
        </p:spPr>
      </p:sp>
      <p:sp>
        <p:nvSpPr>
          <p:cNvPr id="11" name="Text 8"/>
          <p:cNvSpPr/>
          <p:nvPr/>
        </p:nvSpPr>
        <p:spPr>
          <a:xfrm>
            <a:off x="673298" y="5902762"/>
            <a:ext cx="3095387" cy="709732"/>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AD1E6"/>
                </a:solidFill>
                <a:latin typeface="Fira Sans" pitchFamily="34" charset="0"/>
                <a:ea typeface="Fira Sans" pitchFamily="34" charset="-122"/>
                <a:cs typeface="Fira Sans" pitchFamily="34" charset="-120"/>
              </a:rPr>
              <a:t>Our analysis indicates that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Male</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 clients have a slightly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higher default rate (24.17%)</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 compared to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Female</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 clients (20.77%).</a:t>
            </a:r>
            <a:endParaRPr lang="en-US" sz="1150" dirty="0"/>
          </a:p>
        </p:txBody>
      </p:sp>
      <p:sp>
        <p:nvSpPr>
          <p:cNvPr id="12" name="Text 9"/>
          <p:cNvSpPr/>
          <p:nvPr/>
        </p:nvSpPr>
        <p:spPr>
          <a:xfrm>
            <a:off x="673298" y="6656784"/>
            <a:ext cx="3095387" cy="946309"/>
          </a:xfrm>
          <a:prstGeom prst="rect">
            <a:avLst/>
          </a:prstGeom>
          <a:noFill/>
          <a:ln/>
        </p:spPr>
        <p:txBody>
          <a:bodyPr wrap="square" lIns="0" tIns="0" rIns="0" bIns="0" rtlCol="0" anchor="t"/>
          <a:lstStyle/>
          <a:p>
            <a:pPr algn="l" marL="342900" indent="-342900">
              <a:lnSpc>
                <a:spcPts val="1850"/>
              </a:lnSpc>
              <a:buSzPct val="100000"/>
              <a:buChar char="•"/>
            </a:pPr>
            <a:r>
              <a:rPr lang="en-US" sz="1150" i="1" dirty="0">
                <a:solidFill>
                  <a:srgbClr val="DAD1E6"/>
                </a:solidFill>
                <a:latin typeface="Fira Sans" pitchFamily="34" charset="0"/>
                <a:ea typeface="Fira Sans" pitchFamily="34" charset="-122"/>
                <a:cs typeface="Fira Sans" pitchFamily="34" charset="-120"/>
              </a:rPr>
              <a:t>(While females represent a larger percentage of overall clients, males show a higher propensity to default within their group.)</a:t>
            </a:r>
            <a:endParaRPr lang="en-US" sz="1150" dirty="0"/>
          </a:p>
        </p:txBody>
      </p:sp>
      <p:sp>
        <p:nvSpPr>
          <p:cNvPr id="13" name="Text 10"/>
          <p:cNvSpPr/>
          <p:nvPr/>
        </p:nvSpPr>
        <p:spPr>
          <a:xfrm>
            <a:off x="4072057" y="5902762"/>
            <a:ext cx="3091577" cy="709732"/>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AD1E6"/>
                </a:solidFill>
                <a:latin typeface="Fira Sans" pitchFamily="34" charset="0"/>
                <a:ea typeface="Fira Sans" pitchFamily="34" charset="-122"/>
                <a:cs typeface="Fira Sans" pitchFamily="34" charset="-120"/>
              </a:rPr>
              <a:t>Education appears to be a notable factor. Clients with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High School</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 education show the highest default rate at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24.39%</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a:t>
            </a:r>
            <a:endParaRPr lang="en-US" sz="1150" dirty="0"/>
          </a:p>
        </p:txBody>
      </p:sp>
      <p:sp>
        <p:nvSpPr>
          <p:cNvPr id="14" name="Text 11"/>
          <p:cNvSpPr/>
          <p:nvPr/>
        </p:nvSpPr>
        <p:spPr>
          <a:xfrm>
            <a:off x="4072057" y="6656784"/>
            <a:ext cx="3091577" cy="47315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AD1E6"/>
                </a:solidFill>
                <a:latin typeface="Fira Sans" pitchFamily="34" charset="0"/>
                <a:ea typeface="Fira Sans" pitchFamily="34" charset="-122"/>
                <a:cs typeface="Fira Sans" pitchFamily="34" charset="-120"/>
              </a:rPr>
              <a:t>This is closely followed by clients with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Graduate School</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 education at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23.73%</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a:t>
            </a:r>
            <a:endParaRPr lang="en-US" sz="1150" dirty="0"/>
          </a:p>
        </p:txBody>
      </p:sp>
      <p:sp>
        <p:nvSpPr>
          <p:cNvPr id="15" name="Text 12"/>
          <p:cNvSpPr/>
          <p:nvPr/>
        </p:nvSpPr>
        <p:spPr>
          <a:xfrm>
            <a:off x="4072057" y="7174230"/>
            <a:ext cx="3091577" cy="47315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AD1E6"/>
                </a:solidFill>
                <a:latin typeface="Fira Sans" pitchFamily="34" charset="0"/>
                <a:ea typeface="Fira Sans" pitchFamily="34" charset="-122"/>
                <a:cs typeface="Fira Sans" pitchFamily="34" charset="-120"/>
              </a:rPr>
              <a:t>Clients with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University</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 education had a lower default rate of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19.24%</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a:t>
            </a:r>
            <a:endParaRPr lang="en-US" sz="1150" dirty="0"/>
          </a:p>
        </p:txBody>
      </p:sp>
      <p:sp>
        <p:nvSpPr>
          <p:cNvPr id="16" name="Text 13"/>
          <p:cNvSpPr/>
          <p:nvPr/>
        </p:nvSpPr>
        <p:spPr>
          <a:xfrm>
            <a:off x="7467005" y="5902762"/>
            <a:ext cx="3091577" cy="709732"/>
          </a:xfrm>
          <a:prstGeom prst="rect">
            <a:avLst/>
          </a:prstGeom>
          <a:noFill/>
          <a:ln/>
        </p:spPr>
        <p:txBody>
          <a:bodyPr wrap="square" lIns="0" tIns="0" rIns="0" bIns="0" rtlCol="0" anchor="t"/>
          <a:lstStyle/>
          <a:p>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Married</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 clients exhibit a slightly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higher default rate of 23.48%</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 compared to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single</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 clients at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20.93%</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a:t>
            </a:r>
            <a:endParaRPr lang="en-US" sz="1150" dirty="0"/>
          </a:p>
        </p:txBody>
      </p:sp>
      <p:sp>
        <p:nvSpPr>
          <p:cNvPr id="17" name="Text 14"/>
          <p:cNvSpPr/>
          <p:nvPr/>
        </p:nvSpPr>
        <p:spPr>
          <a:xfrm>
            <a:off x="10861953" y="5902762"/>
            <a:ext cx="3095387" cy="47315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AD1E6"/>
                </a:solidFill>
                <a:latin typeface="Fira Sans" pitchFamily="34" charset="0"/>
                <a:ea typeface="Fira Sans" pitchFamily="34" charset="-122"/>
                <a:cs typeface="Fira Sans" pitchFamily="34" charset="-120"/>
              </a:rPr>
              <a:t>The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youngest age group (20 years old)</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 shows the highest default rate at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26.35%</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a:t>
            </a:r>
            <a:endParaRPr lang="en-US" sz="1150" dirty="0"/>
          </a:p>
        </p:txBody>
      </p:sp>
      <p:sp>
        <p:nvSpPr>
          <p:cNvPr id="18" name="Text 15"/>
          <p:cNvSpPr/>
          <p:nvPr/>
        </p:nvSpPr>
        <p:spPr>
          <a:xfrm>
            <a:off x="10861953" y="6420207"/>
            <a:ext cx="3095387" cy="946309"/>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DAD1E6"/>
                </a:solidFill>
                <a:latin typeface="Fira Sans" pitchFamily="34" charset="0"/>
                <a:ea typeface="Fira Sans" pitchFamily="34" charset="-122"/>
                <a:cs typeface="Fira Sans" pitchFamily="34" charset="-120"/>
              </a:rPr>
              <a:t>Generally, the default rate tends to </a:t>
            </a:r>
            <a:pPr algn="l" indent="0" marL="0">
              <a:lnSpc>
                <a:spcPts val="1850"/>
              </a:lnSpc>
              <a:buNone/>
            </a:pPr>
            <a:r>
              <a:rPr lang="en-US" sz="1150" b="1" dirty="0">
                <a:solidFill>
                  <a:srgbClr val="DAD1E6"/>
                </a:solidFill>
                <a:latin typeface="Fira Sans" pitchFamily="34" charset="0"/>
                <a:ea typeface="Fira Sans" pitchFamily="34" charset="-122"/>
                <a:cs typeface="Fira Sans" pitchFamily="34" charset="-120"/>
              </a:rPr>
              <a:t>decrease as age increases</a:t>
            </a:r>
            <a:pPr algn="l" indent="0" marL="0">
              <a:lnSpc>
                <a:spcPts val="1850"/>
              </a:lnSpc>
              <a:buNone/>
            </a:pPr>
            <a:r>
              <a:rPr lang="en-US" sz="1150" dirty="0">
                <a:solidFill>
                  <a:srgbClr val="DAD1E6"/>
                </a:solidFill>
                <a:latin typeface="Fira Sans" pitchFamily="34" charset="0"/>
                <a:ea typeface="Fira Sans" pitchFamily="34" charset="-122"/>
                <a:cs typeface="Fira Sans" pitchFamily="34" charset="-120"/>
              </a:rPr>
              <a:t>, with the lowest rates observed in the older age groups (e.g., 55 years old at 14.91%).</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806648"/>
            <a:ext cx="8501182" cy="354330"/>
          </a:xfrm>
          <a:prstGeom prst="rect">
            <a:avLst/>
          </a:prstGeom>
          <a:noFill/>
          <a:ln/>
        </p:spPr>
        <p:txBody>
          <a:bodyPr wrap="none" lIns="0" tIns="0" rIns="0" bIns="0" rtlCol="0" anchor="t"/>
          <a:lstStyle/>
          <a:p>
            <a:pPr algn="l" indent="0" marL="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Key Findings: Financial Behaviour - The Strongest Predictors</a:t>
            </a:r>
            <a:endParaRPr lang="en-US" sz="2200" dirty="0"/>
          </a:p>
        </p:txBody>
      </p:sp>
      <p:pic>
        <p:nvPicPr>
          <p:cNvPr id="3" name="Image 0" descr="preencoded.png">    </p:cNvPr>
          <p:cNvPicPr>
            <a:picLocks noChangeAspect="1"/>
          </p:cNvPicPr>
          <p:nvPr/>
        </p:nvPicPr>
        <p:blipFill>
          <a:blip r:embed="rId1"/>
          <a:stretch>
            <a:fillRect/>
          </a:stretch>
        </p:blipFill>
        <p:spPr>
          <a:xfrm>
            <a:off x="396835" y="1387793"/>
            <a:ext cx="5355550" cy="3012400"/>
          </a:xfrm>
          <a:prstGeom prst="rect">
            <a:avLst/>
          </a:prstGeom>
        </p:spPr>
      </p:pic>
      <p:sp>
        <p:nvSpPr>
          <p:cNvPr id="4" name="Shape 1"/>
          <p:cNvSpPr/>
          <p:nvPr/>
        </p:nvSpPr>
        <p:spPr>
          <a:xfrm>
            <a:off x="396835" y="4527709"/>
            <a:ext cx="13836729" cy="2895124"/>
          </a:xfrm>
          <a:prstGeom prst="roundRect">
            <a:avLst>
              <a:gd name="adj" fmla="val 588"/>
            </a:avLst>
          </a:prstGeom>
          <a:noFill/>
          <a:ln w="7620">
            <a:solidFill>
              <a:srgbClr val="FFFFFF">
                <a:alpha val="24000"/>
              </a:srgbClr>
            </a:solidFill>
            <a:prstDash val="solid"/>
          </a:ln>
        </p:spPr>
      </p:sp>
      <p:sp>
        <p:nvSpPr>
          <p:cNvPr id="5" name="Shape 2"/>
          <p:cNvSpPr/>
          <p:nvPr/>
        </p:nvSpPr>
        <p:spPr>
          <a:xfrm>
            <a:off x="404455" y="4535329"/>
            <a:ext cx="13821489" cy="328374"/>
          </a:xfrm>
          <a:prstGeom prst="rect">
            <a:avLst/>
          </a:prstGeom>
          <a:solidFill>
            <a:srgbClr val="FFFFFF">
              <a:alpha val="4000"/>
            </a:srgbClr>
          </a:solidFill>
          <a:ln/>
        </p:spPr>
      </p:sp>
      <p:sp>
        <p:nvSpPr>
          <p:cNvPr id="6" name="Text 3"/>
          <p:cNvSpPr/>
          <p:nvPr/>
        </p:nvSpPr>
        <p:spPr>
          <a:xfrm>
            <a:off x="518041" y="4610933"/>
            <a:ext cx="2621280" cy="177165"/>
          </a:xfrm>
          <a:prstGeom prst="rect">
            <a:avLst/>
          </a:prstGeom>
          <a:noFill/>
          <a:ln/>
        </p:spPr>
        <p:txBody>
          <a:bodyPr wrap="none" lIns="0" tIns="0" rIns="0" bIns="0" rtlCol="0" anchor="t"/>
          <a:lstStyle/>
          <a:p>
            <a:pPr algn="l" indent="0" marL="0">
              <a:lnSpc>
                <a:spcPts val="1350"/>
              </a:lnSpc>
              <a:buNone/>
            </a:pPr>
            <a:r>
              <a:rPr lang="en-US" sz="1100" b="1" dirty="0">
                <a:solidFill>
                  <a:srgbClr val="F94CAF"/>
                </a:solidFill>
                <a:latin typeface="Inconsolata Bold" pitchFamily="34" charset="0"/>
                <a:ea typeface="Inconsolata Bold" pitchFamily="34" charset="-122"/>
                <a:cs typeface="Inconsolata Bold" pitchFamily="34" charset="-120"/>
              </a:rPr>
              <a:t>Payment Delays are a Major Indicator:</a:t>
            </a:r>
            <a:endParaRPr lang="en-US" sz="1100" dirty="0"/>
          </a:p>
        </p:txBody>
      </p:sp>
      <p:sp>
        <p:nvSpPr>
          <p:cNvPr id="7" name="Text 4"/>
          <p:cNvSpPr/>
          <p:nvPr/>
        </p:nvSpPr>
        <p:spPr>
          <a:xfrm>
            <a:off x="3977164" y="4610933"/>
            <a:ext cx="1912858" cy="177165"/>
          </a:xfrm>
          <a:prstGeom prst="rect">
            <a:avLst/>
          </a:prstGeom>
          <a:noFill/>
          <a:ln/>
        </p:spPr>
        <p:txBody>
          <a:bodyPr wrap="none" lIns="0" tIns="0" rIns="0" bIns="0" rtlCol="0" anchor="t"/>
          <a:lstStyle/>
          <a:p>
            <a:pPr algn="l" indent="0" marL="0">
              <a:lnSpc>
                <a:spcPts val="1350"/>
              </a:lnSpc>
              <a:buNone/>
            </a:pPr>
            <a:r>
              <a:rPr lang="en-US" sz="1100" b="1" dirty="0">
                <a:solidFill>
                  <a:srgbClr val="F94CAF"/>
                </a:solidFill>
                <a:latin typeface="Inconsolata Bold" pitchFamily="34" charset="0"/>
                <a:ea typeface="Inconsolata Bold" pitchFamily="34" charset="-122"/>
                <a:cs typeface="Inconsolata Bold" pitchFamily="34" charset="-120"/>
              </a:rPr>
              <a:t>Impact of High Utilization:</a:t>
            </a:r>
            <a:endParaRPr lang="en-US" sz="1100" dirty="0"/>
          </a:p>
        </p:txBody>
      </p:sp>
      <p:sp>
        <p:nvSpPr>
          <p:cNvPr id="8" name="Text 5"/>
          <p:cNvSpPr/>
          <p:nvPr/>
        </p:nvSpPr>
        <p:spPr>
          <a:xfrm>
            <a:off x="7432477" y="4610933"/>
            <a:ext cx="1842016" cy="177165"/>
          </a:xfrm>
          <a:prstGeom prst="rect">
            <a:avLst/>
          </a:prstGeom>
          <a:noFill/>
          <a:ln/>
        </p:spPr>
        <p:txBody>
          <a:bodyPr wrap="none" lIns="0" tIns="0" rIns="0" bIns="0" rtlCol="0" anchor="t"/>
          <a:lstStyle/>
          <a:p>
            <a:pPr algn="l" indent="0" marL="0">
              <a:lnSpc>
                <a:spcPts val="1350"/>
              </a:lnSpc>
              <a:buNone/>
            </a:pPr>
            <a:r>
              <a:rPr lang="en-US" sz="1100" b="1" dirty="0">
                <a:solidFill>
                  <a:srgbClr val="F94CAF"/>
                </a:solidFill>
                <a:latin typeface="Inconsolata Bold" pitchFamily="34" charset="0"/>
                <a:ea typeface="Inconsolata Bold" pitchFamily="34" charset="-122"/>
                <a:cs typeface="Inconsolata Bold" pitchFamily="34" charset="-120"/>
              </a:rPr>
              <a:t>Bill vs. Payment Patterns:</a:t>
            </a:r>
            <a:endParaRPr lang="en-US" sz="1100" dirty="0"/>
          </a:p>
        </p:txBody>
      </p:sp>
      <p:sp>
        <p:nvSpPr>
          <p:cNvPr id="9" name="Text 6"/>
          <p:cNvSpPr/>
          <p:nvPr/>
        </p:nvSpPr>
        <p:spPr>
          <a:xfrm>
            <a:off x="10887789" y="4610933"/>
            <a:ext cx="1842016" cy="177165"/>
          </a:xfrm>
          <a:prstGeom prst="rect">
            <a:avLst/>
          </a:prstGeom>
          <a:noFill/>
          <a:ln/>
        </p:spPr>
        <p:txBody>
          <a:bodyPr wrap="none" lIns="0" tIns="0" rIns="0" bIns="0" rtlCol="0" anchor="t"/>
          <a:lstStyle/>
          <a:p>
            <a:pPr algn="l" indent="0" marL="0">
              <a:lnSpc>
                <a:spcPts val="1350"/>
              </a:lnSpc>
              <a:buNone/>
            </a:pPr>
            <a:r>
              <a:rPr lang="en-US" sz="1100" b="1" dirty="0">
                <a:solidFill>
                  <a:srgbClr val="F94CAF"/>
                </a:solidFill>
                <a:latin typeface="Inconsolata Bold" pitchFamily="34" charset="0"/>
                <a:ea typeface="Inconsolata Bold" pitchFamily="34" charset="-122"/>
                <a:cs typeface="Inconsolata Bold" pitchFamily="34" charset="-120"/>
              </a:rPr>
              <a:t>Credit Limit Distribution:</a:t>
            </a:r>
            <a:endParaRPr lang="en-US" sz="1100" dirty="0"/>
          </a:p>
        </p:txBody>
      </p:sp>
      <p:sp>
        <p:nvSpPr>
          <p:cNvPr id="10" name="Shape 7"/>
          <p:cNvSpPr/>
          <p:nvPr/>
        </p:nvSpPr>
        <p:spPr>
          <a:xfrm>
            <a:off x="404455" y="4863703"/>
            <a:ext cx="13821489" cy="2551509"/>
          </a:xfrm>
          <a:prstGeom prst="rect">
            <a:avLst/>
          </a:prstGeom>
          <a:solidFill>
            <a:srgbClr val="000000">
              <a:alpha val="4000"/>
            </a:srgbClr>
          </a:solidFill>
          <a:ln/>
        </p:spPr>
      </p:sp>
      <p:sp>
        <p:nvSpPr>
          <p:cNvPr id="11" name="Text 8"/>
          <p:cNvSpPr/>
          <p:nvPr/>
        </p:nvSpPr>
        <p:spPr>
          <a:xfrm>
            <a:off x="518041" y="4939308"/>
            <a:ext cx="3224808" cy="725805"/>
          </a:xfrm>
          <a:prstGeom prst="rect">
            <a:avLst/>
          </a:prstGeom>
          <a:noFill/>
          <a:ln/>
        </p:spPr>
        <p:txBody>
          <a:bodyPr wrap="square" lIns="0" tIns="0" rIns="0" bIns="0" rtlCol="0" anchor="t"/>
          <a:lstStyle/>
          <a:p>
            <a:pPr algn="l" marL="342900" indent="-342900">
              <a:lnSpc>
                <a:spcPts val="1400"/>
              </a:lnSpc>
              <a:buSzPct val="100000"/>
              <a:buChar char="•"/>
            </a:pPr>
            <a:r>
              <a:rPr lang="en-US" sz="850" dirty="0">
                <a:solidFill>
                  <a:srgbClr val="DAD1E6"/>
                </a:solidFill>
                <a:latin typeface="Fira Sans" pitchFamily="34" charset="0"/>
                <a:ea typeface="Fira Sans" pitchFamily="34" charset="-122"/>
                <a:cs typeface="Fira Sans" pitchFamily="34" charset="-120"/>
              </a:rPr>
              <a:t>Our analysis clearly shows a stark contrast: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non-defaulting clients</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typically have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negative average payment delays</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(meaning they pay on or before the due date, e.g., an average of -9,477 for April payments).</a:t>
            </a:r>
            <a:endParaRPr lang="en-US" sz="850" dirty="0"/>
          </a:p>
        </p:txBody>
      </p:sp>
      <p:sp>
        <p:nvSpPr>
          <p:cNvPr id="12" name="Text 9"/>
          <p:cNvSpPr/>
          <p:nvPr/>
        </p:nvSpPr>
        <p:spPr>
          <a:xfrm>
            <a:off x="518041" y="5699046"/>
            <a:ext cx="3224808" cy="725805"/>
          </a:xfrm>
          <a:prstGeom prst="rect">
            <a:avLst/>
          </a:prstGeom>
          <a:noFill/>
          <a:ln/>
        </p:spPr>
        <p:txBody>
          <a:bodyPr wrap="square" lIns="0" tIns="0" rIns="0" bIns="0" rtlCol="0" anchor="t"/>
          <a:lstStyle/>
          <a:p>
            <a:pPr algn="l" marL="342900" indent="-342900">
              <a:lnSpc>
                <a:spcPts val="1400"/>
              </a:lnSpc>
              <a:buSzPct val="100000"/>
              <a:buChar char="•"/>
            </a:pPr>
            <a:r>
              <a:rPr lang="en-US" sz="850" dirty="0">
                <a:solidFill>
                  <a:srgbClr val="DAD1E6"/>
                </a:solidFill>
                <a:latin typeface="Fira Sans" pitchFamily="34" charset="0"/>
                <a:ea typeface="Fira Sans" pitchFamily="34" charset="-122"/>
                <a:cs typeface="Fira Sans" pitchFamily="34" charset="-120"/>
              </a:rPr>
              <a:t>In contrast,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defaulting clients</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consistently show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positive average payment delays</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(meaning they pay after the due date, e.g., an average of 744 for April payments), indicating a pattern of late payments.</a:t>
            </a:r>
            <a:endParaRPr lang="en-US" sz="850" dirty="0"/>
          </a:p>
        </p:txBody>
      </p:sp>
      <p:sp>
        <p:nvSpPr>
          <p:cNvPr id="13" name="Text 10"/>
          <p:cNvSpPr/>
          <p:nvPr/>
        </p:nvSpPr>
        <p:spPr>
          <a:xfrm>
            <a:off x="518041" y="6458783"/>
            <a:ext cx="3224808" cy="914876"/>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DAD1E6"/>
                </a:solidFill>
                <a:latin typeface="Fira Sans" pitchFamily="34" charset="0"/>
                <a:ea typeface="Fira Sans" pitchFamily="34" charset="-122"/>
                <a:cs typeface="Fira Sans" pitchFamily="34" charset="-120"/>
              </a:rPr>
              <a:t>The default rate drastically escalates with the number of payment delays.</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For instance, clients with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5 payment delays</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show a staggering default rate of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75.50%</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(for those with no high utilization). Even with </a:t>
            </a:r>
            <a:pPr algn="l" indent="0" marL="0">
              <a:lnSpc>
                <a:spcPts val="1400"/>
              </a:lnSpc>
              <a:buNone/>
            </a:pPr>
            <a:r>
              <a:rPr lang="en-US" sz="850" dirty="0">
                <a:solidFill>
                  <a:srgbClr val="DAD1E6"/>
                </a:solidFill>
                <a:highlight>
                  <a:srgbClr val="31233E"/>
                </a:highlight>
                <a:latin typeface="Consolas" pitchFamily="34" charset="0"/>
                <a:ea typeface="Consolas" pitchFamily="34" charset="-122"/>
                <a:cs typeface="Consolas" pitchFamily="34" charset="-120"/>
              </a:rPr>
              <a:t>High Utilization</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5 payment delays still result in a 63.73% default rate.</a:t>
            </a:r>
            <a:endParaRPr lang="en-US" sz="850" dirty="0"/>
          </a:p>
        </p:txBody>
      </p:sp>
      <p:sp>
        <p:nvSpPr>
          <p:cNvPr id="14" name="Text 11"/>
          <p:cNvSpPr/>
          <p:nvPr/>
        </p:nvSpPr>
        <p:spPr>
          <a:xfrm>
            <a:off x="3977164" y="4939308"/>
            <a:ext cx="3220998" cy="1088708"/>
          </a:xfrm>
          <a:prstGeom prst="rect">
            <a:avLst/>
          </a:prstGeom>
          <a:noFill/>
          <a:ln/>
        </p:spPr>
        <p:txBody>
          <a:bodyPr wrap="square" lIns="0" tIns="0" rIns="0" bIns="0" rtlCol="0" anchor="t"/>
          <a:lstStyle/>
          <a:p>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When combined with payment delays,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High Utilization</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(meaning a high percentage of their credit limit is being used) consistently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increases the default rate</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across most payment delay counts. For example, at 0 payment delays, the default rate jumps from 27.49% (no high utilization) to 36.51% (high utilization).</a:t>
            </a:r>
            <a:endParaRPr lang="en-US" sz="850" dirty="0"/>
          </a:p>
        </p:txBody>
      </p:sp>
      <p:sp>
        <p:nvSpPr>
          <p:cNvPr id="15" name="Text 12"/>
          <p:cNvSpPr/>
          <p:nvPr/>
        </p:nvSpPr>
        <p:spPr>
          <a:xfrm>
            <a:off x="7432477" y="4939308"/>
            <a:ext cx="3220998" cy="725805"/>
          </a:xfrm>
          <a:prstGeom prst="rect">
            <a:avLst/>
          </a:prstGeom>
          <a:noFill/>
          <a:ln/>
        </p:spPr>
        <p:txBody>
          <a:bodyPr wrap="square" lIns="0" tIns="0" rIns="0" bIns="0" rtlCol="0" anchor="t"/>
          <a:lstStyle/>
          <a:p>
            <a:pPr algn="l" marL="342900" indent="-342900">
              <a:lnSpc>
                <a:spcPts val="1400"/>
              </a:lnSpc>
              <a:buSzPct val="100000"/>
              <a:buChar char="•"/>
            </a:pPr>
            <a:r>
              <a:rPr lang="en-US" sz="850" dirty="0">
                <a:solidFill>
                  <a:srgbClr val="DAD1E6"/>
                </a:solidFill>
                <a:latin typeface="Fira Sans" pitchFamily="34" charset="0"/>
                <a:ea typeface="Fira Sans" pitchFamily="34" charset="-122"/>
                <a:cs typeface="Fira Sans" pitchFamily="34" charset="-120"/>
              </a:rPr>
              <a:t>The scatter plot visually confirms that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defaulters (orange dots)</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tend to have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higher total bill amounts relative to their total payments</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suggesting they are struggling to keep up with their balances.</a:t>
            </a:r>
            <a:endParaRPr lang="en-US" sz="850" dirty="0"/>
          </a:p>
        </p:txBody>
      </p:sp>
      <p:sp>
        <p:nvSpPr>
          <p:cNvPr id="16" name="Text 13"/>
          <p:cNvSpPr/>
          <p:nvPr/>
        </p:nvSpPr>
        <p:spPr>
          <a:xfrm>
            <a:off x="7432477" y="5699046"/>
            <a:ext cx="3220998" cy="544354"/>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DAD1E6"/>
                </a:solidFill>
                <a:latin typeface="Fira Sans" pitchFamily="34" charset="0"/>
                <a:ea typeface="Fira Sans" pitchFamily="34" charset="-122"/>
                <a:cs typeface="Fira Sans" pitchFamily="34" charset="-120"/>
              </a:rPr>
              <a:t>Non-defaulters (blue dots)</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on the other hand, typically show a healthier balance between bills and payments, or lower overall bill amounts.</a:t>
            </a:r>
            <a:endParaRPr lang="en-US" sz="850" dirty="0"/>
          </a:p>
        </p:txBody>
      </p:sp>
      <p:sp>
        <p:nvSpPr>
          <p:cNvPr id="17" name="Text 14"/>
          <p:cNvSpPr/>
          <p:nvPr/>
        </p:nvSpPr>
        <p:spPr>
          <a:xfrm>
            <a:off x="10887789" y="4939308"/>
            <a:ext cx="3224808" cy="907256"/>
          </a:xfrm>
          <a:prstGeom prst="rect">
            <a:avLst/>
          </a:prstGeom>
          <a:noFill/>
          <a:ln/>
        </p:spPr>
        <p:txBody>
          <a:bodyPr wrap="square" lIns="0" tIns="0" rIns="0" bIns="0" rtlCol="0" anchor="t"/>
          <a:lstStyle/>
          <a:p>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Clients who defaulted generally possess </a:t>
            </a:r>
            <a:pPr algn="l" indent="0" marL="0">
              <a:lnSpc>
                <a:spcPts val="1400"/>
              </a:lnSpc>
              <a:buNone/>
            </a:pPr>
            <a:r>
              <a:rPr lang="en-US" sz="850" b="1" dirty="0">
                <a:solidFill>
                  <a:srgbClr val="DAD1E6"/>
                </a:solidFill>
                <a:latin typeface="Fira Sans" pitchFamily="34" charset="0"/>
                <a:ea typeface="Fira Sans" pitchFamily="34" charset="-122"/>
                <a:cs typeface="Fira Sans" pitchFamily="34" charset="-120"/>
              </a:rPr>
              <a:t>lower credit limits</a:t>
            </a:r>
            <a:pPr algn="l" indent="0" marL="0">
              <a:lnSpc>
                <a:spcPts val="1400"/>
              </a:lnSpc>
              <a:buNone/>
            </a:pPr>
            <a:r>
              <a:rPr lang="en-US" sz="850" dirty="0">
                <a:solidFill>
                  <a:srgbClr val="DAD1E6"/>
                </a:solidFill>
                <a:latin typeface="Fira Sans" pitchFamily="34" charset="0"/>
                <a:ea typeface="Fira Sans" pitchFamily="34" charset="-122"/>
                <a:cs typeface="Fira Sans" pitchFamily="34" charset="-120"/>
              </a:rPr>
              <a:t> compared to non-defaulting clients. This could indicate that those with lower initial creditworthiness are more susceptible to default, or that they are granted lower limits due to existing risk factors.</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3657" y="786408"/>
            <a:ext cx="12206883" cy="610433"/>
          </a:xfrm>
          <a:prstGeom prst="rect">
            <a:avLst/>
          </a:prstGeom>
          <a:noFill/>
          <a:ln/>
        </p:spPr>
        <p:txBody>
          <a:bodyPr wrap="none" lIns="0" tIns="0" rIns="0" bIns="0" rtlCol="0" anchor="t"/>
          <a:lstStyle/>
          <a:p>
            <a:pPr algn="l" indent="0" marL="0">
              <a:lnSpc>
                <a:spcPts val="4800"/>
              </a:lnSpc>
              <a:buNone/>
            </a:pPr>
            <a:r>
              <a:rPr lang="en-US" sz="3800" b="1" dirty="0">
                <a:solidFill>
                  <a:srgbClr val="F94CAF"/>
                </a:solidFill>
                <a:latin typeface="Inconsolata Bold" pitchFamily="34" charset="0"/>
                <a:ea typeface="Inconsolata Bold" pitchFamily="34" charset="-122"/>
                <a:cs typeface="Inconsolata Bold" pitchFamily="34" charset="-120"/>
              </a:rPr>
              <a:t>Building Predictors: Our Machine Learning Approach</a:t>
            </a:r>
            <a:endParaRPr lang="en-US" sz="3800" dirty="0"/>
          </a:p>
        </p:txBody>
      </p:sp>
      <p:sp>
        <p:nvSpPr>
          <p:cNvPr id="3" name="Shape 1"/>
          <p:cNvSpPr/>
          <p:nvPr/>
        </p:nvSpPr>
        <p:spPr>
          <a:xfrm>
            <a:off x="683657" y="1787485"/>
            <a:ext cx="13263086" cy="2069663"/>
          </a:xfrm>
          <a:prstGeom prst="roundRect">
            <a:avLst>
              <a:gd name="adj" fmla="val 1416"/>
            </a:avLst>
          </a:prstGeom>
          <a:noFill/>
          <a:ln w="7620">
            <a:solidFill>
              <a:srgbClr val="FFFFFF">
                <a:alpha val="24000"/>
              </a:srgbClr>
            </a:solidFill>
            <a:prstDash val="solid"/>
          </a:ln>
        </p:spPr>
      </p:sp>
      <p:sp>
        <p:nvSpPr>
          <p:cNvPr id="4" name="Shape 2"/>
          <p:cNvSpPr/>
          <p:nvPr/>
        </p:nvSpPr>
        <p:spPr>
          <a:xfrm>
            <a:off x="691277" y="1795105"/>
            <a:ext cx="13247846" cy="554712"/>
          </a:xfrm>
          <a:prstGeom prst="rect">
            <a:avLst/>
          </a:prstGeom>
          <a:solidFill>
            <a:srgbClr val="FFFFFF">
              <a:alpha val="4000"/>
            </a:srgbClr>
          </a:solidFill>
          <a:ln/>
        </p:spPr>
      </p:sp>
      <p:sp>
        <p:nvSpPr>
          <p:cNvPr id="5" name="Text 3"/>
          <p:cNvSpPr/>
          <p:nvPr/>
        </p:nvSpPr>
        <p:spPr>
          <a:xfrm>
            <a:off x="886539" y="1919883"/>
            <a:ext cx="3539252" cy="305157"/>
          </a:xfrm>
          <a:prstGeom prst="rect">
            <a:avLst/>
          </a:prstGeom>
          <a:noFill/>
          <a:ln/>
        </p:spPr>
        <p:txBody>
          <a:bodyPr wrap="none" lIns="0" tIns="0" rIns="0" bIns="0" rtlCol="0" anchor="t"/>
          <a:lstStyle/>
          <a:p>
            <a:pPr algn="l" indent="0" marL="0">
              <a:lnSpc>
                <a:spcPts val="2400"/>
              </a:lnSpc>
              <a:buNone/>
            </a:pPr>
            <a:r>
              <a:rPr lang="en-US" sz="1900" b="1" dirty="0">
                <a:solidFill>
                  <a:srgbClr val="F94CAF"/>
                </a:solidFill>
                <a:latin typeface="Inconsolata Bold" pitchFamily="34" charset="0"/>
                <a:ea typeface="Inconsolata Bold" pitchFamily="34" charset="-122"/>
                <a:cs typeface="Inconsolata Bold" pitchFamily="34" charset="-120"/>
              </a:rPr>
              <a:t>What is Predictive Modelling?</a:t>
            </a:r>
            <a:endParaRPr lang="en-US" sz="1900" dirty="0"/>
          </a:p>
        </p:txBody>
      </p:sp>
      <p:sp>
        <p:nvSpPr>
          <p:cNvPr id="6" name="Text 4"/>
          <p:cNvSpPr/>
          <p:nvPr/>
        </p:nvSpPr>
        <p:spPr>
          <a:xfrm>
            <a:off x="7514273" y="1919883"/>
            <a:ext cx="3417213" cy="305157"/>
          </a:xfrm>
          <a:prstGeom prst="rect">
            <a:avLst/>
          </a:prstGeom>
          <a:noFill/>
          <a:ln/>
        </p:spPr>
        <p:txBody>
          <a:bodyPr wrap="none" lIns="0" tIns="0" rIns="0" bIns="0" rtlCol="0" anchor="t"/>
          <a:lstStyle/>
          <a:p>
            <a:pPr algn="l" indent="0" marL="0">
              <a:lnSpc>
                <a:spcPts val="2400"/>
              </a:lnSpc>
              <a:buNone/>
            </a:pPr>
            <a:r>
              <a:rPr lang="en-US" sz="1900" b="1" dirty="0">
                <a:solidFill>
                  <a:srgbClr val="F94CAF"/>
                </a:solidFill>
                <a:latin typeface="Inconsolata Bold" pitchFamily="34" charset="0"/>
                <a:ea typeface="Inconsolata Bold" pitchFamily="34" charset="-122"/>
                <a:cs typeface="Inconsolata Bold" pitchFamily="34" charset="-120"/>
              </a:rPr>
              <a:t>Our Model Selection Strategy</a:t>
            </a:r>
            <a:endParaRPr lang="en-US" sz="1900" dirty="0"/>
          </a:p>
        </p:txBody>
      </p:sp>
      <p:sp>
        <p:nvSpPr>
          <p:cNvPr id="7" name="Shape 5"/>
          <p:cNvSpPr/>
          <p:nvPr/>
        </p:nvSpPr>
        <p:spPr>
          <a:xfrm>
            <a:off x="691277" y="2349818"/>
            <a:ext cx="13247846" cy="1499711"/>
          </a:xfrm>
          <a:prstGeom prst="rect">
            <a:avLst/>
          </a:prstGeom>
          <a:solidFill>
            <a:srgbClr val="000000">
              <a:alpha val="4000"/>
            </a:srgbClr>
          </a:solidFill>
          <a:ln/>
        </p:spPr>
      </p:sp>
      <p:sp>
        <p:nvSpPr>
          <p:cNvPr id="8" name="Text 6"/>
          <p:cNvSpPr/>
          <p:nvPr/>
        </p:nvSpPr>
        <p:spPr>
          <a:xfrm>
            <a:off x="886539" y="2474595"/>
            <a:ext cx="6229588" cy="625078"/>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DAD1E6"/>
                </a:solidFill>
                <a:latin typeface="Fira Sans" pitchFamily="34" charset="0"/>
                <a:ea typeface="Fira Sans" pitchFamily="34" charset="-122"/>
                <a:cs typeface="Fira Sans" pitchFamily="34" charset="-120"/>
              </a:rPr>
              <a:t>Predictive modelling uses algorithms to analyse historical data and identify patterns.</a:t>
            </a:r>
            <a:endParaRPr lang="en-US" sz="1500" dirty="0"/>
          </a:p>
        </p:txBody>
      </p:sp>
      <p:sp>
        <p:nvSpPr>
          <p:cNvPr id="9" name="Text 7"/>
          <p:cNvSpPr/>
          <p:nvPr/>
        </p:nvSpPr>
        <p:spPr>
          <a:xfrm>
            <a:off x="886539" y="3158252"/>
            <a:ext cx="6229588" cy="625078"/>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DAD1E6"/>
                </a:solidFill>
                <a:latin typeface="Fira Sans" pitchFamily="34" charset="0"/>
                <a:ea typeface="Fira Sans" pitchFamily="34" charset="-122"/>
                <a:cs typeface="Fira Sans" pitchFamily="34" charset="-120"/>
              </a:rPr>
              <a:t>These patterns are then used to forecast future outcomes – in our case, whether a credit card client is likely to default.</a:t>
            </a:r>
            <a:endParaRPr lang="en-US" sz="1500" dirty="0"/>
          </a:p>
        </p:txBody>
      </p:sp>
      <p:sp>
        <p:nvSpPr>
          <p:cNvPr id="10" name="Text 8"/>
          <p:cNvSpPr/>
          <p:nvPr/>
        </p:nvSpPr>
        <p:spPr>
          <a:xfrm>
            <a:off x="7514273" y="2474595"/>
            <a:ext cx="6229588" cy="625078"/>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DAD1E6"/>
                </a:solidFill>
                <a:latin typeface="Fira Sans" pitchFamily="34" charset="0"/>
                <a:ea typeface="Fira Sans" pitchFamily="34" charset="-122"/>
                <a:cs typeface="Fira Sans" pitchFamily="34" charset="-120"/>
              </a:rPr>
              <a:t>We focused on establishing a strong baseline using commonly recognized and interpretable classification algorithms.</a:t>
            </a:r>
            <a:endParaRPr lang="en-US" sz="1500" dirty="0"/>
          </a:p>
        </p:txBody>
      </p:sp>
      <p:sp>
        <p:nvSpPr>
          <p:cNvPr id="11" name="Text 9"/>
          <p:cNvSpPr/>
          <p:nvPr/>
        </p:nvSpPr>
        <p:spPr>
          <a:xfrm>
            <a:off x="7514273" y="3158252"/>
            <a:ext cx="6229588" cy="625078"/>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DAD1E6"/>
                </a:solidFill>
                <a:latin typeface="Fira Sans" pitchFamily="34" charset="0"/>
                <a:ea typeface="Fira Sans" pitchFamily="34" charset="-122"/>
                <a:cs typeface="Fira Sans" pitchFamily="34" charset="-120"/>
              </a:rPr>
              <a:t>These models help classify clients into "Default" or "No Default" categories.</a:t>
            </a:r>
            <a:endParaRPr lang="en-US" sz="1500" dirty="0"/>
          </a:p>
        </p:txBody>
      </p:sp>
      <p:sp>
        <p:nvSpPr>
          <p:cNvPr id="12" name="Text 10"/>
          <p:cNvSpPr/>
          <p:nvPr/>
        </p:nvSpPr>
        <p:spPr>
          <a:xfrm>
            <a:off x="683657" y="4150162"/>
            <a:ext cx="4393525" cy="305157"/>
          </a:xfrm>
          <a:prstGeom prst="rect">
            <a:avLst/>
          </a:prstGeom>
          <a:noFill/>
          <a:ln/>
        </p:spPr>
        <p:txBody>
          <a:bodyPr wrap="none" lIns="0" tIns="0" rIns="0" bIns="0" rtlCol="0" anchor="t"/>
          <a:lstStyle/>
          <a:p>
            <a:pPr algn="l" indent="0" marL="0">
              <a:lnSpc>
                <a:spcPts val="2400"/>
              </a:lnSpc>
              <a:buNone/>
            </a:pPr>
            <a:r>
              <a:rPr lang="en-US" sz="1900" b="1" dirty="0">
                <a:solidFill>
                  <a:srgbClr val="F94CAF"/>
                </a:solidFill>
                <a:latin typeface="Inconsolata Bold" pitchFamily="34" charset="0"/>
                <a:ea typeface="Inconsolata Bold" pitchFamily="34" charset="-122"/>
                <a:cs typeface="Inconsolata Bold" pitchFamily="34" charset="-120"/>
              </a:rPr>
              <a:t>Models We Implemented and Evaluated:</a:t>
            </a:r>
            <a:endParaRPr lang="en-US" sz="1900" dirty="0"/>
          </a:p>
        </p:txBody>
      </p:sp>
      <p:sp>
        <p:nvSpPr>
          <p:cNvPr id="13" name="Shape 11"/>
          <p:cNvSpPr/>
          <p:nvPr/>
        </p:nvSpPr>
        <p:spPr>
          <a:xfrm>
            <a:off x="683657" y="4748332"/>
            <a:ext cx="13263086" cy="2694742"/>
          </a:xfrm>
          <a:prstGeom prst="roundRect">
            <a:avLst>
              <a:gd name="adj" fmla="val 1087"/>
            </a:avLst>
          </a:prstGeom>
          <a:noFill/>
          <a:ln w="7620">
            <a:solidFill>
              <a:srgbClr val="FFFFFF">
                <a:alpha val="24000"/>
              </a:srgbClr>
            </a:solidFill>
            <a:prstDash val="solid"/>
          </a:ln>
        </p:spPr>
      </p:sp>
      <p:sp>
        <p:nvSpPr>
          <p:cNvPr id="14" name="Shape 12"/>
          <p:cNvSpPr/>
          <p:nvPr/>
        </p:nvSpPr>
        <p:spPr>
          <a:xfrm>
            <a:off x="691277" y="4755952"/>
            <a:ext cx="13246418" cy="554712"/>
          </a:xfrm>
          <a:prstGeom prst="rect">
            <a:avLst/>
          </a:prstGeom>
          <a:solidFill>
            <a:srgbClr val="FFFFFF">
              <a:alpha val="4000"/>
            </a:srgbClr>
          </a:solidFill>
          <a:ln/>
        </p:spPr>
      </p:sp>
      <p:sp>
        <p:nvSpPr>
          <p:cNvPr id="15" name="Text 13"/>
          <p:cNvSpPr/>
          <p:nvPr/>
        </p:nvSpPr>
        <p:spPr>
          <a:xfrm>
            <a:off x="888087" y="4880729"/>
            <a:ext cx="2441734" cy="305157"/>
          </a:xfrm>
          <a:prstGeom prst="rect">
            <a:avLst/>
          </a:prstGeom>
          <a:noFill/>
          <a:ln/>
        </p:spPr>
        <p:txBody>
          <a:bodyPr wrap="none" lIns="0" tIns="0" rIns="0" bIns="0" rtlCol="0" anchor="t"/>
          <a:lstStyle/>
          <a:p>
            <a:pPr algn="l" indent="0" marL="0">
              <a:lnSpc>
                <a:spcPts val="2400"/>
              </a:lnSpc>
              <a:buNone/>
            </a:pPr>
            <a:r>
              <a:rPr lang="en-US" sz="1900" b="1" dirty="0">
                <a:solidFill>
                  <a:srgbClr val="F94CAF"/>
                </a:solidFill>
                <a:latin typeface="Inconsolata Bold" pitchFamily="34" charset="0"/>
                <a:ea typeface="Inconsolata Bold" pitchFamily="34" charset="-122"/>
                <a:cs typeface="Inconsolata Bold" pitchFamily="34" charset="-120"/>
              </a:rPr>
              <a:t>Logistic Regression:</a:t>
            </a:r>
            <a:endParaRPr lang="en-US" sz="1900" dirty="0"/>
          </a:p>
        </p:txBody>
      </p:sp>
      <p:sp>
        <p:nvSpPr>
          <p:cNvPr id="16" name="Text 14"/>
          <p:cNvSpPr/>
          <p:nvPr/>
        </p:nvSpPr>
        <p:spPr>
          <a:xfrm>
            <a:off x="5306854" y="4880729"/>
            <a:ext cx="2441734" cy="305157"/>
          </a:xfrm>
          <a:prstGeom prst="rect">
            <a:avLst/>
          </a:prstGeom>
          <a:noFill/>
          <a:ln/>
        </p:spPr>
        <p:txBody>
          <a:bodyPr wrap="none" lIns="0" tIns="0" rIns="0" bIns="0" rtlCol="0" anchor="t"/>
          <a:lstStyle/>
          <a:p>
            <a:pPr algn="l" indent="0" marL="0">
              <a:lnSpc>
                <a:spcPts val="2400"/>
              </a:lnSpc>
              <a:buNone/>
            </a:pPr>
            <a:r>
              <a:rPr lang="en-US" sz="1900" b="1" dirty="0">
                <a:solidFill>
                  <a:srgbClr val="F94CAF"/>
                </a:solidFill>
                <a:latin typeface="Inconsolata Bold" pitchFamily="34" charset="0"/>
                <a:ea typeface="Inconsolata Bold" pitchFamily="34" charset="-122"/>
                <a:cs typeface="Inconsolata Bold" pitchFamily="34" charset="-120"/>
              </a:rPr>
              <a:t>Decision Tree:</a:t>
            </a:r>
            <a:endParaRPr lang="en-US" sz="1900" dirty="0"/>
          </a:p>
        </p:txBody>
      </p:sp>
      <p:sp>
        <p:nvSpPr>
          <p:cNvPr id="17" name="Text 15"/>
          <p:cNvSpPr/>
          <p:nvPr/>
        </p:nvSpPr>
        <p:spPr>
          <a:xfrm>
            <a:off x="9721810" y="4880729"/>
            <a:ext cx="3173135" cy="305157"/>
          </a:xfrm>
          <a:prstGeom prst="rect">
            <a:avLst/>
          </a:prstGeom>
          <a:noFill/>
          <a:ln/>
        </p:spPr>
        <p:txBody>
          <a:bodyPr wrap="none" lIns="0" tIns="0" rIns="0" bIns="0" rtlCol="0" anchor="t"/>
          <a:lstStyle/>
          <a:p>
            <a:pPr algn="l" indent="0" marL="0">
              <a:lnSpc>
                <a:spcPts val="2400"/>
              </a:lnSpc>
              <a:buNone/>
            </a:pPr>
            <a:r>
              <a:rPr lang="en-US" sz="1900" b="1" dirty="0">
                <a:solidFill>
                  <a:srgbClr val="F94CAF"/>
                </a:solidFill>
                <a:latin typeface="Inconsolata Bold" pitchFamily="34" charset="0"/>
                <a:ea typeface="Inconsolata Bold" pitchFamily="34" charset="-122"/>
                <a:cs typeface="Inconsolata Bold" pitchFamily="34" charset="-120"/>
              </a:rPr>
              <a:t>K-Nearest Neighbors (KNN):</a:t>
            </a:r>
            <a:endParaRPr lang="en-US" sz="1900" dirty="0"/>
          </a:p>
        </p:txBody>
      </p:sp>
      <p:sp>
        <p:nvSpPr>
          <p:cNvPr id="18" name="Shape 16"/>
          <p:cNvSpPr/>
          <p:nvPr/>
        </p:nvSpPr>
        <p:spPr>
          <a:xfrm>
            <a:off x="691277" y="5310664"/>
            <a:ext cx="13246418" cy="2124789"/>
          </a:xfrm>
          <a:prstGeom prst="rect">
            <a:avLst/>
          </a:prstGeom>
          <a:solidFill>
            <a:srgbClr val="000000">
              <a:alpha val="4000"/>
            </a:srgbClr>
          </a:solidFill>
          <a:ln/>
        </p:spPr>
      </p:sp>
      <p:sp>
        <p:nvSpPr>
          <p:cNvPr id="19" name="Text 17"/>
          <p:cNvSpPr/>
          <p:nvPr/>
        </p:nvSpPr>
        <p:spPr>
          <a:xfrm>
            <a:off x="888087" y="5435441"/>
            <a:ext cx="4020622" cy="937617"/>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DAD1E6"/>
                </a:solidFill>
                <a:latin typeface="Fira Sans" pitchFamily="34" charset="0"/>
                <a:ea typeface="Fira Sans" pitchFamily="34" charset="-122"/>
                <a:cs typeface="Fira Sans" pitchFamily="34" charset="-120"/>
              </a:rPr>
              <a:t>A statistical model used for predicting binary outcomes (like default/no default).</a:t>
            </a:r>
            <a:endParaRPr lang="en-US" sz="1500" dirty="0"/>
          </a:p>
        </p:txBody>
      </p:sp>
      <p:sp>
        <p:nvSpPr>
          <p:cNvPr id="20" name="Text 18"/>
          <p:cNvSpPr/>
          <p:nvPr/>
        </p:nvSpPr>
        <p:spPr>
          <a:xfrm>
            <a:off x="888087" y="6431637"/>
            <a:ext cx="4020622" cy="937617"/>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DAD1E6"/>
                </a:solidFill>
                <a:latin typeface="Fira Sans" pitchFamily="34" charset="0"/>
                <a:ea typeface="Fira Sans" pitchFamily="34" charset="-122"/>
                <a:cs typeface="Fira Sans" pitchFamily="34" charset="-120"/>
              </a:rPr>
              <a:t>It's known for its interpretability, showing how each factor contributes to the likelihood of default.</a:t>
            </a:r>
            <a:endParaRPr lang="en-US" sz="1500" dirty="0"/>
          </a:p>
        </p:txBody>
      </p:sp>
      <p:sp>
        <p:nvSpPr>
          <p:cNvPr id="21" name="Text 19"/>
          <p:cNvSpPr/>
          <p:nvPr/>
        </p:nvSpPr>
        <p:spPr>
          <a:xfrm>
            <a:off x="5306854" y="5435441"/>
            <a:ext cx="4016812" cy="937617"/>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DAD1E6"/>
                </a:solidFill>
                <a:latin typeface="Fira Sans" pitchFamily="34" charset="0"/>
                <a:ea typeface="Fira Sans" pitchFamily="34" charset="-122"/>
                <a:cs typeface="Fira Sans" pitchFamily="34" charset="-120"/>
              </a:rPr>
              <a:t>A tree-like model that makes decisions by splitting data based on various features.</a:t>
            </a:r>
            <a:endParaRPr lang="en-US" sz="1500" dirty="0"/>
          </a:p>
        </p:txBody>
      </p:sp>
      <p:sp>
        <p:nvSpPr>
          <p:cNvPr id="22" name="Text 20"/>
          <p:cNvSpPr/>
          <p:nvPr/>
        </p:nvSpPr>
        <p:spPr>
          <a:xfrm>
            <a:off x="5306854" y="6431637"/>
            <a:ext cx="4016812" cy="937617"/>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DAD1E6"/>
                </a:solidFill>
                <a:latin typeface="Fira Sans" pitchFamily="34" charset="0"/>
                <a:ea typeface="Fira Sans" pitchFamily="34" charset="-122"/>
                <a:cs typeface="Fira Sans" pitchFamily="34" charset="-120"/>
              </a:rPr>
              <a:t>It mimics human decision-making and can easily show the rules leading to a prediction.</a:t>
            </a:r>
            <a:endParaRPr lang="en-US" sz="1500" dirty="0"/>
          </a:p>
        </p:txBody>
      </p:sp>
      <p:sp>
        <p:nvSpPr>
          <p:cNvPr id="23" name="Text 21"/>
          <p:cNvSpPr/>
          <p:nvPr/>
        </p:nvSpPr>
        <p:spPr>
          <a:xfrm>
            <a:off x="9721810" y="5435441"/>
            <a:ext cx="4020622" cy="937617"/>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DAD1E6"/>
                </a:solidFill>
                <a:latin typeface="Fira Sans" pitchFamily="34" charset="0"/>
                <a:ea typeface="Fira Sans" pitchFamily="34" charset="-122"/>
                <a:cs typeface="Fira Sans" pitchFamily="34" charset="-120"/>
              </a:rPr>
              <a:t>A non-parametric model that classifies a data point based on how its "neighbors" (similar data points) are classified.</a:t>
            </a:r>
            <a:endParaRPr lang="en-US" sz="1500" dirty="0"/>
          </a:p>
        </p:txBody>
      </p:sp>
      <p:sp>
        <p:nvSpPr>
          <p:cNvPr id="24" name="Text 22"/>
          <p:cNvSpPr/>
          <p:nvPr/>
        </p:nvSpPr>
        <p:spPr>
          <a:xfrm>
            <a:off x="9721810" y="6431637"/>
            <a:ext cx="4020622" cy="937617"/>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DAD1E6"/>
                </a:solidFill>
                <a:latin typeface="Fira Sans" pitchFamily="34" charset="0"/>
                <a:ea typeface="Fira Sans" pitchFamily="34" charset="-122"/>
                <a:cs typeface="Fira Sans" pitchFamily="34" charset="-120"/>
              </a:rPr>
              <a:t>It's effective for complex decision boundaries but can be computationally intensive.</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2025-07-24T09:25:20Z</dcterms:created>
  <dcterms:modified xsi:type="dcterms:W3CDTF">2025-07-24T09:25:20Z</dcterms:modified>
</cp:coreProperties>
</file>